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976" r:id="rId2"/>
    <p:sldId id="1308" r:id="rId3"/>
    <p:sldId id="1305" r:id="rId4"/>
    <p:sldId id="1291" r:id="rId5"/>
    <p:sldId id="1303" r:id="rId6"/>
    <p:sldId id="1304" r:id="rId7"/>
    <p:sldId id="1300" r:id="rId8"/>
    <p:sldId id="1306" r:id="rId9"/>
    <p:sldId id="1313" r:id="rId10"/>
    <p:sldId id="1309" r:id="rId11"/>
    <p:sldId id="1314" r:id="rId12"/>
    <p:sldId id="1274" r:id="rId13"/>
    <p:sldId id="1310" r:id="rId14"/>
    <p:sldId id="1293" r:id="rId15"/>
    <p:sldId id="1100" r:id="rId16"/>
    <p:sldId id="1103" r:id="rId17"/>
    <p:sldId id="1311" r:id="rId18"/>
    <p:sldId id="1093" r:id="rId19"/>
    <p:sldId id="1315" r:id="rId20"/>
    <p:sldId id="1301" r:id="rId21"/>
    <p:sldId id="1302" r:id="rId22"/>
    <p:sldId id="1104" r:id="rId23"/>
    <p:sldId id="1296" r:id="rId24"/>
    <p:sldId id="1297" r:id="rId25"/>
    <p:sldId id="1294" r:id="rId26"/>
    <p:sldId id="1316" r:id="rId27"/>
    <p:sldId id="1285" r:id="rId28"/>
    <p:sldId id="1106" r:id="rId29"/>
    <p:sldId id="1318" r:id="rId30"/>
    <p:sldId id="1319" r:id="rId31"/>
    <p:sldId id="1320" r:id="rId32"/>
    <p:sldId id="1324" r:id="rId33"/>
    <p:sldId id="1325" r:id="rId34"/>
    <p:sldId id="1326" r:id="rId35"/>
    <p:sldId id="1327" r:id="rId36"/>
    <p:sldId id="1328" r:id="rId37"/>
    <p:sldId id="1329" r:id="rId38"/>
    <p:sldId id="1277" r:id="rId39"/>
    <p:sldId id="1330" r:id="rId40"/>
    <p:sldId id="1331" r:id="rId41"/>
    <p:sldId id="1333" r:id="rId42"/>
    <p:sldId id="1334" r:id="rId43"/>
    <p:sldId id="1107" r:id="rId44"/>
    <p:sldId id="1337" r:id="rId45"/>
    <p:sldId id="1336" r:id="rId46"/>
    <p:sldId id="1335" r:id="rId47"/>
    <p:sldId id="1298" r:id="rId48"/>
    <p:sldId id="1299" r:id="rId49"/>
    <p:sldId id="1090" r:id="rId50"/>
    <p:sldId id="901" r:id="rId51"/>
    <p:sldId id="1312" r:id="rId52"/>
    <p:sldId id="1307" r:id="rId53"/>
    <p:sldId id="10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423E"/>
    <a:srgbClr val="4F86B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53" autoAdjust="0"/>
    <p:restoredTop sz="95607" autoAdjust="0"/>
  </p:normalViewPr>
  <p:slideViewPr>
    <p:cSldViewPr snapToGrid="0">
      <p:cViewPr varScale="1">
        <p:scale>
          <a:sx n="135" d="100"/>
          <a:sy n="135" d="100"/>
        </p:scale>
        <p:origin x="132" y="654"/>
      </p:cViewPr>
      <p:guideLst/>
    </p:cSldViewPr>
  </p:slideViewPr>
  <p:outlineViewPr>
    <p:cViewPr>
      <p:scale>
        <a:sx n="33" d="100"/>
        <a:sy n="33" d="100"/>
      </p:scale>
      <p:origin x="0" y="-9029"/>
    </p:cViewPr>
  </p:outlineViewPr>
  <p:notesTextViewPr>
    <p:cViewPr>
      <p:scale>
        <a:sx n="1" d="1"/>
        <a:sy n="1" d="1"/>
      </p:scale>
      <p:origin x="0" y="0"/>
    </p:cViewPr>
  </p:notesTextViewPr>
  <p:sorterViewPr>
    <p:cViewPr>
      <p:scale>
        <a:sx n="150" d="100"/>
        <a:sy n="150" d="100"/>
      </p:scale>
      <p:origin x="0" y="-33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2/23/2026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F6B39DA5-C50F-43EC-80B0-E966D7479074}" type="datetime1">
              <a:rPr lang="en-US" smtClean="0"/>
              <a:t>2/23/2026</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pic>
        <p:nvPicPr>
          <p:cNvPr id="7" name="Picture 6">
            <a:extLst>
              <a:ext uri="{FF2B5EF4-FFF2-40B4-BE49-F238E27FC236}">
                <a16:creationId xmlns:a16="http://schemas.microsoft.com/office/drawing/2014/main" id="{557EBE43-81C5-C3A7-19B2-4AEF320C7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ED5FB429-4DC1-9EA8-5594-36E9029DC1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197F7525-CDB1-442A-A69A-BD98B438646C}" type="datetime1">
              <a:rPr lang="en-US" smtClean="0"/>
              <a:t>2/23/2026</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F79517B3-32E3-4637-9CA0-9BB2E336AC93}" type="datetime1">
              <a:rPr lang="en-US" smtClean="0"/>
              <a:t>2/23/2026</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Christine Aidala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1FEBD051-EAAA-4A90-AF5B-4D85FB867FEC}" type="datetime1">
              <a:rPr lang="en-US" smtClean="0"/>
              <a:t>2/23/2026</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CF04F96E-895A-42A3-9313-8DB8618E47A2}" type="datetime1">
              <a:rPr lang="en-US" smtClean="0"/>
              <a:t>2/23/2026</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371E8564-ACF7-4D90-9AB3-1D19E15A1362}" type="datetime1">
              <a:rPr lang="en-US" smtClean="0"/>
              <a:t>2/23/2026</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619E1B31-CEFD-4AE7-8206-EE8C5EB0B3DF}" type="datetime1">
              <a:rPr lang="en-US" smtClean="0"/>
              <a:t>2/23/2026</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Christine Aidala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DCE704D9-F625-4124-883B-CE94A3CF5BD1}" type="datetime1">
              <a:rPr lang="en-US" smtClean="0"/>
              <a:t>2/23/2026</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Christine Aidala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DFB13D89-C11C-46C2-8168-E642150F73B4}" type="datetime1">
              <a:rPr lang="en-US" smtClean="0"/>
              <a:t>2/23/2026</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Christine Aidala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3BC85202-AF91-40C3-B0C0-3935C753F67F}" type="datetime1">
              <a:rPr lang="en-US" smtClean="0"/>
              <a:t>2/23/2026</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4A01C3A1-A93C-4FF9-B5D4-4A0EF4169CC5}" type="datetime1">
              <a:rPr lang="en-US" smtClean="0"/>
              <a:t>2/23/2026</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BB2290B3-A99C-4734-BBF0-717B25B96A33}" type="datetime1">
              <a:rPr lang="en-US" smtClean="0"/>
              <a:t>2/23/2026</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Christine Aidala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8BC4DAF4-877C-B697-9F33-77BD3CFF038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10"/>
            <a:ext cx="755810" cy="687101"/>
          </a:xfrm>
          <a:prstGeom prst="rect">
            <a:avLst/>
          </a:prstGeom>
        </p:spPr>
      </p:pic>
      <p:pic>
        <p:nvPicPr>
          <p:cNvPr id="11" name="Picture 10">
            <a:extLst>
              <a:ext uri="{FF2B5EF4-FFF2-40B4-BE49-F238E27FC236}">
                <a16:creationId xmlns:a16="http://schemas.microsoft.com/office/drawing/2014/main" id="{7689385B-0892-E7A3-350A-12FC896047C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2674" y="6273515"/>
            <a:ext cx="1313865" cy="446572"/>
          </a:xfrm>
          <a:prstGeom prst="rect">
            <a:avLst/>
          </a:prstGeom>
        </p:spPr>
      </p:pic>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spTree>
    <p:extLst>
      <p:ext uri="{BB962C8B-B14F-4D97-AF65-F5344CB8AC3E}">
        <p14:creationId xmlns:p14="http://schemas.microsoft.com/office/powerpoint/2010/main" val="3603477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7" grpId="38" animBg="1"/>
      <p:bldP spid="7" grpId="39" animBg="1"/>
      <p:bldP spid="7" grpId="48" animBg="1"/>
      <p:bldP spid="7" grpId="49" animBg="1"/>
      <p:bldP spid="7" grpId="50" animBg="1"/>
      <p:bldP spid="7" grpId="51" animBg="1"/>
      <p:bldP spid="7" grpId="54" animBg="1"/>
      <p:bldP spid="7" grpId="55" animBg="1"/>
      <p:bldP spid="7" grpId="58" animBg="1"/>
      <p:bldP spid="7" grpId="59" animBg="1"/>
      <p:bldP spid="7" grpId="62" animBg="1"/>
      <p:bldP spid="7" grpId="63" animBg="1"/>
      <p:bldP spid="7" grpId="64" animBg="1"/>
      <p:bldP spid="7" grpId="65" animBg="1"/>
      <p:bldP spid="7" grpId="66" animBg="1"/>
      <p:bldP spid="7" grpId="67" animBg="1"/>
      <p:bldP spid="7" grpId="68" animBg="1"/>
      <p:bldP spid="7" grpId="69" animBg="1"/>
      <p:bldP spid="7" grpId="70" animBg="1"/>
      <p:bldP spid="7" grpId="71" animBg="1"/>
      <p:bldP spid="7" grpId="72" animBg="1"/>
      <p:bldP spid="7" grpId="73" animBg="1"/>
      <p:bldP spid="7" grpId="92" animBg="1"/>
      <p:bldP spid="7" grpId="93" animBg="1"/>
      <p:bldP spid="7" grpId="100" animBg="1"/>
      <p:bldP spid="7" grpId="101" animBg="1"/>
      <p:bldP spid="7" grpId="102" animBg="1"/>
      <p:bldP spid="7" grpId="103" animBg="1"/>
      <p:bldP spid="7" grpId="108" animBg="1"/>
      <p:bldP spid="7" grpId="109" animBg="1"/>
      <p:bldP spid="7" grpId="118" animBg="1"/>
      <p:bldP spid="7" grpId="119" animBg="1"/>
      <p:bldP spid="7" grpId="120" animBg="1"/>
      <p:bldP spid="7" grpId="121" animBg="1"/>
      <p:bldP spid="7" grpId="126" animBg="1"/>
      <p:bldP spid="7" grpId="127" animBg="1"/>
      <p:bldP spid="7" grpId="134" animBg="1"/>
      <p:bldP spid="7" grpId="135" animBg="1"/>
      <p:bldP spid="7" grpId="142" animBg="1"/>
      <p:bldP spid="7" grpId="143" animBg="1"/>
      <p:bldP spid="7" grpId="144" animBg="1"/>
      <p:bldP spid="7" grpId="145" animBg="1"/>
      <p:bldP spid="7" grpId="158" animBg="1"/>
      <p:bldP spid="7" grpId="159" animBg="1"/>
      <p:bldP spid="7" grpId="160" animBg="1"/>
      <p:bldP spid="7" grpId="161" animBg="1"/>
      <p:bldP spid="7" grpId="162" animBg="1"/>
      <p:bldP spid="7" grpId="163" animBg="1"/>
      <p:bldP spid="7" grpId="170" animBg="1"/>
      <p:bldP spid="7" grpId="171" animBg="1"/>
      <p:bldP spid="7" grpId="172" animBg="1"/>
      <p:bldP spid="7" grpId="173" animBg="1"/>
      <p:bldP spid="7" grpId="180" animBg="1"/>
      <p:bldP spid="7" grpId="181" animBg="1"/>
      <p:bldP spid="7" grpId="182" animBg="1"/>
      <p:bldP spid="7" grpId="183" animBg="1"/>
      <p:bldP spid="7" grpId="184" animBg="1"/>
      <p:bldP spid="7" grpId="185" animBg="1"/>
      <p:bldP spid="7" grpId="186" animBg="1"/>
      <p:bldP spid="7" grpId="187" animBg="1"/>
      <p:bldP spid="7" grpId="188" animBg="1"/>
      <p:bldP spid="7" grpId="189" animBg="1"/>
      <p:bldP spid="7" grpId="190" animBg="1"/>
      <p:bldP spid="7" grpId="191"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2.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90.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7.png"/><Relationship Id="rId7" Type="http://schemas.openxmlformats.org/officeDocument/2006/relationships/image" Target="../media/image214.png"/><Relationship Id="rId12"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11"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6.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18.png"/><Relationship Id="rId5" Type="http://schemas.openxmlformats.org/officeDocument/2006/relationships/image" Target="../media/image27.png"/><Relationship Id="rId10" Type="http://schemas.openxmlformats.org/officeDocument/2006/relationships/image" Target="../media/image217.png"/><Relationship Id="rId4" Type="http://schemas.openxmlformats.org/officeDocument/2006/relationships/image" Target="../media/image34.png"/><Relationship Id="rId9" Type="http://schemas.openxmlformats.org/officeDocument/2006/relationships/image" Target="../media/image2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10.png"/><Relationship Id="rId4" Type="http://schemas.openxmlformats.org/officeDocument/2006/relationships/hyperlink" Target="https://assumptionsofphysic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3.png"/></Relationships>
</file>

<file path=ppt/slides/_rels/slide21.xml.rels><?xml version="1.0" encoding="UTF-8" standalone="yes"?>
<Relationships xmlns="http://schemas.openxmlformats.org/package/2006/relationships"><Relationship Id="rId12" Type="http://schemas.openxmlformats.org/officeDocument/2006/relationships/image" Target="../media/image300.png"/><Relationship Id="rId1" Type="http://schemas.openxmlformats.org/officeDocument/2006/relationships/slideLayout" Target="../slideLayouts/slideLayout7.xml"/><Relationship Id="rId11" Type="http://schemas.openxmlformats.org/officeDocument/2006/relationships/image" Target="../media/image291.png"/><Relationship Id="rId10" Type="http://schemas.openxmlformats.org/officeDocument/2006/relationships/image" Target="../media/image217.png"/><Relationship Id="rId9" Type="http://schemas.openxmlformats.org/officeDocument/2006/relationships/image" Target="../media/image21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3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0.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243.png"/><Relationship Id="rId7" Type="http://schemas.openxmlformats.org/officeDocument/2006/relationships/image" Target="../media/image26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0.png"/><Relationship Id="rId4" Type="http://schemas.openxmlformats.org/officeDocument/2006/relationships/image" Target="../media/image252.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1.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1.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311.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5.png"/><Relationship Id="rId5" Type="http://schemas.openxmlformats.org/officeDocument/2006/relationships/image" Target="../media/image78.pn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83.png"/><Relationship Id="rId14" Type="http://schemas.openxmlformats.org/officeDocument/2006/relationships/image" Target="../media/image88.png"/></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ssumptionsofphysics.org/book" TargetMode="External"/><Relationship Id="rId2" Type="http://schemas.openxmlformats.org/officeDocument/2006/relationships/hyperlink" Target="https://assumptionsofphysics.org/" TargetMode="External"/><Relationship Id="rId1" Type="http://schemas.openxmlformats.org/officeDocument/2006/relationships/slideLayout" Target="../slideLayouts/slideLayout2.xml"/><Relationship Id="rId6" Type="http://schemas.openxmlformats.org/officeDocument/2006/relationships/hyperlink" Target="https://github.com/assumptionsofphysics" TargetMode="External"/><Relationship Id="rId5" Type="http://schemas.openxmlformats.org/officeDocument/2006/relationships/hyperlink" Target="https://www.youtube.com/@AssumptionsofPhysicsResearch" TargetMode="External"/><Relationship Id="rId4" Type="http://schemas.openxmlformats.org/officeDocument/2006/relationships/hyperlink" Target="https://www.youtube.com/@gcarcass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50.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47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340.png"/><Relationship Id="rId4" Type="http://schemas.openxmlformats.org/officeDocument/2006/relationships/hyperlink" Target="https://assumptionsofphysic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8EF8-1CA4-0AF4-8F17-8A411A35912C}"/>
              </a:ext>
            </a:extLst>
          </p:cNvPr>
          <p:cNvSpPr>
            <a:spLocks noGrp="1"/>
          </p:cNvSpPr>
          <p:nvPr>
            <p:ph type="ctrTitle"/>
          </p:nvPr>
        </p:nvSpPr>
        <p:spPr>
          <a:xfrm>
            <a:off x="0" y="1122363"/>
            <a:ext cx="12192000" cy="2387600"/>
          </a:xfrm>
        </p:spPr>
        <p:txBody>
          <a:bodyPr>
            <a:normAutofit fontScale="90000"/>
          </a:bodyPr>
          <a:lstStyle/>
          <a:p>
            <a:r>
              <a:rPr lang="en-US" dirty="0"/>
              <a:t>Classical mechanics as the</a:t>
            </a:r>
            <a:br>
              <a:rPr lang="en-US" dirty="0"/>
            </a:br>
            <a:r>
              <a:rPr lang="en-US" dirty="0"/>
              <a:t>high-entropy limit of quantum mechanics</a:t>
            </a:r>
            <a:br>
              <a:rPr lang="en-US" dirty="0"/>
            </a:br>
            <a:endParaRPr lang="en-US" dirty="0"/>
          </a:p>
        </p:txBody>
      </p:sp>
      <p:sp>
        <p:nvSpPr>
          <p:cNvPr id="3" name="Subtitle 2">
            <a:extLst>
              <a:ext uri="{FF2B5EF4-FFF2-40B4-BE49-F238E27FC236}">
                <a16:creationId xmlns:a16="http://schemas.microsoft.com/office/drawing/2014/main" id="{2AB966BA-E88F-9DF9-B52F-C052D3944FD2}"/>
              </a:ext>
            </a:extLst>
          </p:cNvPr>
          <p:cNvSpPr>
            <a:spLocks noGrp="1"/>
          </p:cNvSpPr>
          <p:nvPr>
            <p:ph type="subTitle" idx="1"/>
          </p:nvPr>
        </p:nvSpPr>
        <p:spPr/>
        <p:txBody>
          <a:bodyPr>
            <a:normAutofit fontScale="92500" lnSpcReduction="20000"/>
          </a:bodyPr>
          <a:lstStyle/>
          <a:p>
            <a:r>
              <a:rPr lang="en-US" sz="2400" dirty="0"/>
              <a:t>Gabriele Carcassi¹, Manuele Landini² and Christine A. Aidala¹</a:t>
            </a:r>
          </a:p>
          <a:p>
            <a:r>
              <a:rPr lang="en-US" sz="2400" dirty="0"/>
              <a:t>¹</a:t>
            </a:r>
            <a:r>
              <a:rPr lang="en-US" dirty="0"/>
              <a:t>Physics Department</a:t>
            </a:r>
            <a:br>
              <a:rPr lang="en-US" dirty="0"/>
            </a:br>
            <a:r>
              <a:rPr lang="en-US" dirty="0"/>
              <a:t>University of Michigan</a:t>
            </a:r>
          </a:p>
          <a:p>
            <a:r>
              <a:rPr lang="en-US" sz="2400" dirty="0"/>
              <a:t>²</a:t>
            </a:r>
            <a:r>
              <a:rPr lang="en-US" dirty="0"/>
              <a:t>Institut für Experimental </a:t>
            </a:r>
            <a:r>
              <a:rPr lang="en-US" dirty="0" err="1"/>
              <a:t>Physik</a:t>
            </a:r>
            <a:r>
              <a:rPr lang="en-US" dirty="0"/>
              <a:t> und Zentrum f</a:t>
            </a:r>
            <a:r>
              <a:rPr lang="en-US" sz="2400" dirty="0">
                <a:effectLst/>
                <a:latin typeface="Calibri" panose="020F0502020204030204" pitchFamily="34" charset="0"/>
                <a:ea typeface="Calibri" panose="020F0502020204030204" pitchFamily="34" charset="0"/>
                <a:cs typeface="Times New Roman" panose="02020603050405020304" pitchFamily="18" charset="0"/>
              </a:rPr>
              <a:t>ü</a:t>
            </a:r>
            <a:r>
              <a:rPr lang="en-US" dirty="0"/>
              <a:t>r </a:t>
            </a:r>
            <a:r>
              <a:rPr lang="en-US" dirty="0" err="1"/>
              <a:t>Quantenphysik</a:t>
            </a:r>
            <a:r>
              <a:rPr lang="en-US" dirty="0"/>
              <a:t>,</a:t>
            </a:r>
            <a:br>
              <a:rPr lang="en-US" dirty="0"/>
            </a:br>
            <a:r>
              <a:rPr lang="en-US" dirty="0"/>
              <a:t>Universit</a:t>
            </a:r>
            <a:r>
              <a:rPr lang="en-US" sz="2400" dirty="0">
                <a:effectLst/>
                <a:latin typeface="Calibri" panose="020F0502020204030204" pitchFamily="34" charset="0"/>
                <a:ea typeface="Calibri" panose="020F0502020204030204" pitchFamily="34" charset="0"/>
                <a:cs typeface="Times New Roman" panose="02020603050405020304" pitchFamily="18" charset="0"/>
              </a:rPr>
              <a:t>ä</a:t>
            </a:r>
            <a:r>
              <a:rPr lang="en-US" dirty="0"/>
              <a:t>t Innsbruck</a:t>
            </a:r>
          </a:p>
          <a:p>
            <a:endParaRPr lang="en-US" dirty="0"/>
          </a:p>
        </p:txBody>
      </p:sp>
    </p:spTree>
    <p:extLst>
      <p:ext uri="{BB962C8B-B14F-4D97-AF65-F5344CB8AC3E}">
        <p14:creationId xmlns:p14="http://schemas.microsoft.com/office/powerpoint/2010/main" val="122450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A497-ADF0-C6A8-C8CC-BA3988219BBD}"/>
            </a:ext>
          </a:extLst>
        </p:cNvPr>
        <p:cNvGrpSpPr/>
        <p:nvPr/>
      </p:nvGrpSpPr>
      <p:grpSpPr>
        <a:xfrm>
          <a:off x="0" y="0"/>
          <a:ext cx="0" cy="0"/>
          <a:chOff x="0" y="0"/>
          <a:chExt cx="0" cy="0"/>
        </a:xfrm>
      </p:grpSpPr>
      <p:pic>
        <p:nvPicPr>
          <p:cNvPr id="14" name="YourProblem2">
            <a:hlinkClick r:id="" action="ppaction://media"/>
            <a:extLst>
              <a:ext uri="{FF2B5EF4-FFF2-40B4-BE49-F238E27FC236}">
                <a16:creationId xmlns:a16="http://schemas.microsoft.com/office/drawing/2014/main" id="{114AD7EC-3ACC-25AB-3300-0606720E48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848" r="12678" b="11382"/>
          <a:stretch>
            <a:fillRect/>
          </a:stretch>
        </p:blipFill>
        <p:spPr>
          <a:xfrm>
            <a:off x="1075457" y="617376"/>
            <a:ext cx="7324413" cy="4902459"/>
          </a:xfrm>
          <a:prstGeom prst="rect">
            <a:avLst/>
          </a:prstGeom>
        </p:spPr>
      </p:pic>
      <p:sp>
        <p:nvSpPr>
          <p:cNvPr id="5" name="TextBox 4">
            <a:extLst>
              <a:ext uri="{FF2B5EF4-FFF2-40B4-BE49-F238E27FC236}">
                <a16:creationId xmlns:a16="http://schemas.microsoft.com/office/drawing/2014/main" id="{19201479-4082-E083-3C92-0D6574D9E680}"/>
              </a:ext>
            </a:extLst>
          </p:cNvPr>
          <p:cNvSpPr txBox="1"/>
          <p:nvPr/>
        </p:nvSpPr>
        <p:spPr>
          <a:xfrm>
            <a:off x="1524396" y="4841592"/>
            <a:ext cx="6166432" cy="584775"/>
          </a:xfrm>
          <a:prstGeom prst="rect">
            <a:avLst/>
          </a:prstGeom>
          <a:noFill/>
        </p:spPr>
        <p:txBody>
          <a:bodyPr wrap="none" rtlCol="0">
            <a:spAutoFit/>
          </a:bodyPr>
          <a:lstStyle/>
          <a:p>
            <a:r>
              <a:rPr lang="en-US" sz="3200" dirty="0">
                <a:solidFill>
                  <a:srgbClr val="FF0000"/>
                </a:solidFill>
                <a:latin typeface="Arial Black" panose="020B0A04020102020204" pitchFamily="34" charset="0"/>
              </a:rPr>
              <a:t>Well, there’s your problem!</a:t>
            </a:r>
          </a:p>
        </p:txBody>
      </p:sp>
      <p:sp>
        <p:nvSpPr>
          <p:cNvPr id="8" name="TextBox 7">
            <a:extLst>
              <a:ext uri="{FF2B5EF4-FFF2-40B4-BE49-F238E27FC236}">
                <a16:creationId xmlns:a16="http://schemas.microsoft.com/office/drawing/2014/main" id="{B54A5065-CE33-90ED-5DE9-311F08FCD658}"/>
              </a:ext>
            </a:extLst>
          </p:cNvPr>
          <p:cNvSpPr txBox="1"/>
          <p:nvPr/>
        </p:nvSpPr>
        <p:spPr>
          <a:xfrm>
            <a:off x="6660919" y="5590939"/>
            <a:ext cx="1786066" cy="261610"/>
          </a:xfrm>
          <a:prstGeom prst="rect">
            <a:avLst/>
          </a:prstGeom>
          <a:noFill/>
        </p:spPr>
        <p:txBody>
          <a:bodyPr wrap="none" rtlCol="0">
            <a:spAutoFit/>
          </a:bodyPr>
          <a:lstStyle/>
          <a:p>
            <a:r>
              <a:rPr lang="en-US" sz="1100" dirty="0"/>
              <a:t>Adam Savage - </a:t>
            </a:r>
            <a:r>
              <a:rPr lang="en-US" sz="1100" dirty="0" err="1"/>
              <a:t>Mythbusters</a:t>
            </a:r>
            <a:endParaRPr lang="en-US" sz="1100" dirty="0"/>
          </a:p>
        </p:txBody>
      </p:sp>
    </p:spTree>
    <p:extLst>
      <p:ext uri="{BB962C8B-B14F-4D97-AF65-F5344CB8AC3E}">
        <p14:creationId xmlns:p14="http://schemas.microsoft.com/office/powerpoint/2010/main" val="114344616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C5AF-8647-9399-AF6C-657C2390C6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38FED1-F387-496B-A0D9-9FCB037C9BA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1DC87EE-B739-CBDF-7BEE-CD3CBEA27400}"/>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A04DA001-9C92-0CEE-5150-E90BC7EB5858}"/>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EE571477-9B84-C579-45F4-C1E0815A6D41}"/>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D78BFC-8AE9-16DF-AE23-546193BA8DDB}"/>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01D78BFC-8AE9-16DF-AE23-546193BA8DDB}"/>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2566200-4144-6F8F-5D51-EA820B1EC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8AA76648-A6B6-92D6-0076-FA06055F5692}"/>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D8143B40-B22B-ECAC-5470-3F6A10F4F21F}"/>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1EBC41-0B37-CA23-69DB-778C446C09E5}"/>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F24ABBAB-9ABE-7A62-F8AB-9D14EE5BC59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6D08664D-8996-A5E5-EDFF-62D177B5A2BD}"/>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4FAAF-976C-47A3-95F7-44A9B482F866}"/>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34FCF-40BD-9F8E-634B-F0F13B0F44B2}"/>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8E230BC-C36A-28FD-69E0-8FB1508284B8}"/>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C4C56-C9D7-1313-039B-3F81663A4570}"/>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9B6BD365-F4D9-8658-9F74-7AEEE67D7985}"/>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1D913F-637A-9C2F-6268-3DFB4779C01C}"/>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9E1D913F-637A-9C2F-6268-3DFB4779C01C}"/>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31A163E-4168-A606-9E54-C3CF4EC85FAD}"/>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17DE44-1E34-068F-D448-BD7EBEC6500A}"/>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A717DE44-1E34-068F-D448-BD7EBEC6500A}"/>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3C9896F3-5735-413E-0087-C912B66AD43A}"/>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15A470A-CCA6-1E07-226C-058D99CED27C}"/>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CE823964-1C57-3AEE-F1C2-9249C34CA509}"/>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52ACE57-8D3B-EBF9-4639-F52F38306141}"/>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10AEED4-07E7-0BF0-7A7C-3379D4AB5068}"/>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146971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E72417-7009-ECDE-284B-3FAC55681983}"/>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52271B-4198-92A4-AE1F-6665F9211012}"/>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31C387-20DC-3BB5-96B3-32C1F743E98B}"/>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
        <p:nvSpPr>
          <p:cNvPr id="5" name="TextBox 4">
            <a:extLst>
              <a:ext uri="{FF2B5EF4-FFF2-40B4-BE49-F238E27FC236}">
                <a16:creationId xmlns:a16="http://schemas.microsoft.com/office/drawing/2014/main" id="{12146C4F-D78E-E723-EAB9-2D36D934C1AD}"/>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7B1E96-B939-069D-4EA3-BA2C0A1D5656}"/>
                  </a:ext>
                </a:extLst>
              </p:cNvPr>
              <p:cNvSpPr txBox="1"/>
              <p:nvPr/>
            </p:nvSpPr>
            <p:spPr>
              <a:xfrm>
                <a:off x="4929449" y="3301536"/>
                <a:ext cx="417755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m:rPr>
                              <m:sty m:val="p"/>
                            </m:rPr>
                            <a:rPr lang="en-US" sz="4000">
                              <a:latin typeface="Cambria Math" panose="02040503050406030204" pitchFamily="18" charset="0"/>
                            </a:rPr>
                            <m:t>Δ</m:t>
                          </m:r>
                          <m:r>
                            <a:rPr lang="en-US" sz="4000" i="1">
                              <a:latin typeface="Cambria Math" panose="02040503050406030204" pitchFamily="18" charset="0"/>
                            </a:rPr>
                            <m:t>𝑥</m:t>
                          </m:r>
                          <m:r>
                            <m:rPr>
                              <m:sty m:val="p"/>
                            </m:rPr>
                            <a:rPr lang="en-US" sz="4000">
                              <a:latin typeface="Cambria Math" panose="02040503050406030204" pitchFamily="18" charset="0"/>
                            </a:rPr>
                            <m:t>Δ</m:t>
                          </m:r>
                          <m:r>
                            <a:rPr lang="en-US" sz="4000" i="1">
                              <a:latin typeface="Cambria Math" panose="02040503050406030204" pitchFamily="18" charset="0"/>
                            </a:rPr>
                            <m:t>𝑝</m:t>
                          </m:r>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49" y="3301536"/>
                <a:ext cx="4177554"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7B50DA-E953-B808-EB2D-FB2CEFF7003D}"/>
                  </a:ext>
                </a:extLst>
              </p:cNvPr>
              <p:cNvSpPr txBox="1"/>
              <p:nvPr/>
            </p:nvSpPr>
            <p:spPr>
              <a:xfrm>
                <a:off x="3675581" y="4512936"/>
                <a:ext cx="5431422"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431422" cy="73129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8BA4A4D-5230-9F25-94EB-1B39AAE3DBC4}"/>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558249-05E0-994B-3538-6E97FA3D6189}"/>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A08F35-4722-AC6E-4CB2-08AC8371FE45}"/>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D2FD6BF-5815-7D5C-867F-6A8A81AE6FF6}"/>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EF2668-EE03-0805-1610-A050710039E2}"/>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A9EC83EE-B815-6E52-7677-90F9FA2B7E9C}"/>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D6690F-3366-5261-B76B-EF28325BE501}"/>
              </a:ext>
            </a:extLst>
          </p:cNvPr>
          <p:cNvSpPr txBox="1"/>
          <p:nvPr/>
        </p:nvSpPr>
        <p:spPr>
          <a:xfrm>
            <a:off x="404621" y="3883378"/>
            <a:ext cx="4524828" cy="584775"/>
          </a:xfrm>
          <a:prstGeom prst="rect">
            <a:avLst/>
          </a:prstGeom>
          <a:noFill/>
        </p:spPr>
        <p:txBody>
          <a:bodyPr wrap="none" rtlCol="0">
            <a:spAutoFit/>
          </a:bodyPr>
          <a:lstStyle/>
          <a:p>
            <a:r>
              <a:rPr lang="en-US" sz="3200" dirty="0">
                <a:solidFill>
                  <a:srgbClr val="C00000"/>
                </a:solidFill>
              </a:rPr>
              <a:t>Dimensionally incorrect!!!</a:t>
            </a:r>
          </a:p>
        </p:txBody>
      </p:sp>
    </p:spTree>
    <p:extLst>
      <p:ext uri="{BB962C8B-B14F-4D97-AF65-F5344CB8AC3E}">
        <p14:creationId xmlns:p14="http://schemas.microsoft.com/office/powerpoint/2010/main" val="28889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7841-A0E1-11BC-D831-C3006017D9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60AB35-4196-FAE3-0773-629BDE465532}"/>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B366D-AC39-5D95-18AE-742959E24E84}"/>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5022B16-A11B-B316-0515-054BE3C680FE}"/>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p:sp>
        <p:nvSpPr>
          <p:cNvPr id="6" name="TextBox 5">
            <a:extLst>
              <a:ext uri="{FF2B5EF4-FFF2-40B4-BE49-F238E27FC236}">
                <a16:creationId xmlns:a16="http://schemas.microsoft.com/office/drawing/2014/main" id="{F657998F-B5CC-8717-E11C-25082B13DBC3}"/>
              </a:ext>
            </a:extLst>
          </p:cNvPr>
          <p:cNvSpPr txBox="1"/>
          <p:nvPr/>
        </p:nvSpPr>
        <p:spPr>
          <a:xfrm>
            <a:off x="10250746" y="158482"/>
            <a:ext cx="1665071" cy="369332"/>
          </a:xfrm>
          <a:prstGeom prst="rect">
            <a:avLst/>
          </a:prstGeom>
          <a:noFill/>
        </p:spPr>
        <p:txBody>
          <a:bodyPr wrap="none" rtlCol="0">
            <a:spAutoFit/>
          </a:bodyPr>
          <a:lstStyle/>
          <a:p>
            <a:pPr algn="r"/>
            <a:r>
              <a:rPr lang="en-US" dirty="0"/>
              <a:t>previous results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4A77BD-FFBD-5F94-AE6C-A952F1688465}"/>
                  </a:ext>
                </a:extLst>
              </p:cNvPr>
              <p:cNvSpPr txBox="1"/>
              <p:nvPr/>
            </p:nvSpPr>
            <p:spPr>
              <a:xfrm>
                <a:off x="684826" y="3267826"/>
                <a:ext cx="3383940" cy="1200329"/>
              </a:xfrm>
              <a:prstGeom prst="rect">
                <a:avLst/>
              </a:prstGeom>
              <a:noFill/>
            </p:spPr>
            <p:txBody>
              <a:bodyPr wrap="square" rtlCol="0">
                <a:spAutoFit/>
              </a:bodyPr>
              <a:lstStyle/>
              <a:p>
                <a:r>
                  <a:rPr lang="en-US" sz="2400" dirty="0"/>
                  <a:t>Define </a:t>
                </a:r>
                <a14:m>
                  <m:oMath xmlns:m="http://schemas.openxmlformats.org/officeDocument/2006/math">
                    <m:r>
                      <a:rPr lang="en-US" sz="2400" b="0" i="1" smtClean="0">
                        <a:latin typeface="Cambria Math" panose="02040503050406030204" pitchFamily="18" charset="0"/>
                      </a:rPr>
                      <m:t>h</m:t>
                    </m:r>
                  </m:oMath>
                </a14:m>
                <a:r>
                  <a:rPr lang="en-US" sz="2400" dirty="0"/>
                  <a:t> as the support</a:t>
                </a:r>
                <a:br>
                  <a:rPr lang="en-US" sz="2400" dirty="0"/>
                </a:br>
                <a:r>
                  <a:rPr lang="en-US" sz="2400" dirty="0"/>
                  <a:t>of a uniform distribution</a:t>
                </a:r>
                <a:br>
                  <a:rPr lang="en-US" sz="2400" dirty="0"/>
                </a:br>
                <a:r>
                  <a:rPr lang="en-US" sz="2400" dirty="0"/>
                  <a:t>of zero entropy</a:t>
                </a:r>
              </a:p>
            </p:txBody>
          </p:sp>
        </mc:Choice>
        <mc:Fallback xmlns="">
          <p:sp>
            <p:nvSpPr>
              <p:cNvPr id="7" name="TextBox 6">
                <a:extLst>
                  <a:ext uri="{FF2B5EF4-FFF2-40B4-BE49-F238E27FC236}">
                    <a16:creationId xmlns:a16="http://schemas.microsoft.com/office/drawing/2014/main" id="{A613A24A-FA4B-F6C3-517A-142D78414259}"/>
                  </a:ext>
                </a:extLst>
              </p:cNvPr>
              <p:cNvSpPr txBox="1">
                <a:spLocks noRot="1" noChangeAspect="1" noMove="1" noResize="1" noEditPoints="1" noAdjustHandles="1" noChangeArrowheads="1" noChangeShapeType="1" noTextEdit="1"/>
              </p:cNvSpPr>
              <p:nvPr/>
            </p:nvSpPr>
            <p:spPr>
              <a:xfrm>
                <a:off x="684826" y="3267826"/>
                <a:ext cx="3383940" cy="1200329"/>
              </a:xfrm>
              <a:prstGeom prst="rect">
                <a:avLst/>
              </a:prstGeom>
              <a:blipFill>
                <a:blip r:embed="rId3"/>
                <a:stretch>
                  <a:fillRect l="-2703"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F8F53F-282F-469F-3C19-24E609B4FE36}"/>
                  </a:ext>
                </a:extLst>
              </p:cNvPr>
              <p:cNvSpPr txBox="1"/>
              <p:nvPr/>
            </p:nvSpPr>
            <p:spPr>
              <a:xfrm>
                <a:off x="4929450" y="2978354"/>
                <a:ext cx="4177554" cy="12488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f>
                            <m:fPr>
                              <m:ctrlPr>
                                <a:rPr lang="en-US" sz="4000" b="0" i="1" smtClean="0">
                                  <a:latin typeface="Cambria Math" panose="02040503050406030204" pitchFamily="18" charset="0"/>
                                </a:rPr>
                              </m:ctrlPr>
                            </m:fPr>
                            <m:num>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𝑥</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𝑝</m:t>
                              </m:r>
                            </m:num>
                            <m:den>
                              <m:r>
                                <a:rPr lang="en-US" sz="4000" b="0" i="1" smtClean="0">
                                  <a:latin typeface="Cambria Math" panose="02040503050406030204" pitchFamily="18" charset="0"/>
                                </a:rPr>
                                <m:t>h</m:t>
                              </m:r>
                            </m:den>
                          </m:f>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50" y="2978354"/>
                <a:ext cx="4177554" cy="1248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0E439B-3F13-F106-98EB-D61EAAC2A9C2}"/>
                  </a:ext>
                </a:extLst>
              </p:cNvPr>
              <p:cNvSpPr txBox="1"/>
              <p:nvPr/>
            </p:nvSpPr>
            <p:spPr>
              <a:xfrm>
                <a:off x="3675581" y="4512936"/>
                <a:ext cx="5716758"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h</m:t>
                          </m:r>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716758" cy="731290"/>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4D8A7CF-3FF2-26F5-4366-C77D2867B2E5}"/>
              </a:ext>
            </a:extLst>
          </p:cNvPr>
          <p:cNvCxnSpPr>
            <a:cxnSpLocks/>
          </p:cNvCxnSpPr>
          <p:nvPr/>
        </p:nvCxnSpPr>
        <p:spPr>
          <a:xfrm flipV="1">
            <a:off x="2376796" y="5233624"/>
            <a:ext cx="1298785" cy="538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521513-7205-A8C4-924C-1F4A1A8BECD5}"/>
              </a:ext>
            </a:extLst>
          </p:cNvPr>
          <p:cNvCxnSpPr>
            <a:cxnSpLocks/>
            <a:endCxn id="7" idx="2"/>
          </p:cNvCxnSpPr>
          <p:nvPr/>
        </p:nvCxnSpPr>
        <p:spPr>
          <a:xfrm flipV="1">
            <a:off x="2042984" y="4468155"/>
            <a:ext cx="333812" cy="130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A27E77-E787-D2FB-E560-E682E0D21094}"/>
              </a:ext>
            </a:extLst>
          </p:cNvPr>
          <p:cNvSpPr txBox="1"/>
          <p:nvPr/>
        </p:nvSpPr>
        <p:spPr>
          <a:xfrm>
            <a:off x="672838" y="5771853"/>
            <a:ext cx="6479851" cy="369332"/>
          </a:xfrm>
          <a:prstGeom prst="rect">
            <a:avLst/>
          </a:prstGeom>
          <a:noFill/>
        </p:spPr>
        <p:txBody>
          <a:bodyPr wrap="none" rtlCol="0">
            <a:spAutoFit/>
          </a:bodyPr>
          <a:lstStyle/>
          <a:p>
            <a:r>
              <a:rPr lang="en-US" dirty="0"/>
              <a:t>Fixes units (i.e. log argument is a pure number) and zero of entropy</a:t>
            </a:r>
          </a:p>
        </p:txBody>
      </p:sp>
      <p:grpSp>
        <p:nvGrpSpPr>
          <p:cNvPr id="17" name="Group 16">
            <a:extLst>
              <a:ext uri="{FF2B5EF4-FFF2-40B4-BE49-F238E27FC236}">
                <a16:creationId xmlns:a16="http://schemas.microsoft.com/office/drawing/2014/main" id="{01507941-65C7-6575-7118-9E148763B2FA}"/>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1C599C-5C08-FF9D-EC51-231843AD0B62}"/>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13B9F6-D311-3F8C-51AF-ECAEC70A554B}"/>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6922799-9492-A84F-ED88-CF7CB0CCB4E2}"/>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ADDD9F-16F1-349A-697C-F74540F9648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B06DB5A-E8F2-18A7-AB46-76A391568D0F}"/>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22" name="Rectangle 21">
                <a:extLst>
                  <a:ext uri="{FF2B5EF4-FFF2-40B4-BE49-F238E27FC236}">
                    <a16:creationId xmlns:a16="http://schemas.microsoft.com/office/drawing/2014/main" id="{A9EC83EE-B815-6E52-7677-90F9FA2B7E9C}"/>
                  </a:ext>
                </a:extLst>
              </p:cNvPr>
              <p:cNvSpPr>
                <a:spLocks noRot="1" noChangeAspect="1" noMove="1" noResize="1" noEditPoints="1" noAdjustHandles="1" noChangeArrowheads="1" noChangeShapeType="1" noTextEdit="1"/>
              </p:cNvSpPr>
              <p:nvPr/>
            </p:nvSpPr>
            <p:spPr>
              <a:xfrm>
                <a:off x="10619874" y="1839581"/>
                <a:ext cx="457200" cy="470482"/>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89C6569-4E4E-A626-42A3-32735E5BDBD9}"/>
              </a:ext>
            </a:extLst>
          </p:cNvPr>
          <p:cNvCxnSpPr/>
          <p:nvPr/>
        </p:nvCxnSpPr>
        <p:spPr>
          <a:xfrm flipH="1" flipV="1">
            <a:off x="10042358" y="1748589"/>
            <a:ext cx="577516" cy="20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FDFCCC-2415-277C-1476-9859CF7A0591}"/>
                  </a:ext>
                </a:extLst>
              </p:cNvPr>
              <p:cNvSpPr txBox="1"/>
              <p:nvPr/>
            </p:nvSpPr>
            <p:spPr>
              <a:xfrm>
                <a:off x="9491403" y="1370871"/>
                <a:ext cx="7934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m:t>
                      </m:r>
                    </m:oMath>
                  </m:oMathPara>
                </a14:m>
                <a:endParaRPr lang="en-US" dirty="0"/>
              </a:p>
            </p:txBody>
          </p:sp>
        </mc:Choice>
        <mc:Fallback xmlns="">
          <p:sp>
            <p:nvSpPr>
              <p:cNvPr id="25" name="TextBox 24">
                <a:extLst>
                  <a:ext uri="{FF2B5EF4-FFF2-40B4-BE49-F238E27FC236}">
                    <a16:creationId xmlns:a16="http://schemas.microsoft.com/office/drawing/2014/main" id="{023E00D8-A743-E64A-7965-F26D84FBF053}"/>
                  </a:ext>
                </a:extLst>
              </p:cNvPr>
              <p:cNvSpPr txBox="1">
                <a:spLocks noRot="1" noChangeAspect="1" noMove="1" noResize="1" noEditPoints="1" noAdjustHandles="1" noChangeArrowheads="1" noChangeShapeType="1" noTextEdit="1"/>
              </p:cNvSpPr>
              <p:nvPr/>
            </p:nvSpPr>
            <p:spPr>
              <a:xfrm>
                <a:off x="9491403" y="1370871"/>
                <a:ext cx="793486" cy="369332"/>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C756BAD-C943-DAFB-35C8-F665E7D9C2D5}"/>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Tree>
    <p:extLst>
      <p:ext uri="{BB962C8B-B14F-4D97-AF65-F5344CB8AC3E}">
        <p14:creationId xmlns:p14="http://schemas.microsoft.com/office/powerpoint/2010/main" val="134101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955B32-C81A-F59F-53D3-9DA31022F8A8}"/>
              </a:ext>
            </a:extLst>
          </p:cNvPr>
          <p:cNvPicPr>
            <a:picLocks noChangeAspect="1"/>
          </p:cNvPicPr>
          <p:nvPr/>
        </p:nvPicPr>
        <p:blipFill>
          <a:blip r:embed="rId2"/>
          <a:stretch>
            <a:fillRect/>
          </a:stretch>
        </p:blipFill>
        <p:spPr>
          <a:xfrm>
            <a:off x="6967682" y="1662913"/>
            <a:ext cx="4519308" cy="2335873"/>
          </a:xfrm>
          <a:prstGeom prst="rect">
            <a:avLst/>
          </a:prstGeom>
        </p:spPr>
      </p:pic>
      <p:sp>
        <p:nvSpPr>
          <p:cNvPr id="2" name="TextBox 1">
            <a:extLst>
              <a:ext uri="{FF2B5EF4-FFF2-40B4-BE49-F238E27FC236}">
                <a16:creationId xmlns:a16="http://schemas.microsoft.com/office/drawing/2014/main" id="{863602A6-5C50-E627-02E2-505EAD1B0690}"/>
              </a:ext>
            </a:extLst>
          </p:cNvPr>
          <p:cNvSpPr txBox="1"/>
          <p:nvPr/>
        </p:nvSpPr>
        <p:spPr>
          <a:xfrm>
            <a:off x="834912" y="947200"/>
            <a:ext cx="4719882" cy="523220"/>
          </a:xfrm>
          <a:prstGeom prst="rect">
            <a:avLst/>
          </a:prstGeom>
          <a:noFill/>
        </p:spPr>
        <p:txBody>
          <a:bodyPr wrap="none" rtlCol="0">
            <a:spAutoFit/>
          </a:bodyPr>
          <a:lstStyle/>
          <a:p>
            <a:r>
              <a:rPr lang="en-US" sz="2800" dirty="0"/>
              <a:t>Let’s plot one against the other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D893D9-4BCD-111A-2F5E-C89A36AFEE28}"/>
                  </a:ext>
                </a:extLst>
              </p:cNvPr>
              <p:cNvSpPr txBox="1"/>
              <p:nvPr/>
            </p:nvSpPr>
            <p:spPr>
              <a:xfrm>
                <a:off x="6508800" y="375172"/>
                <a:ext cx="4617161" cy="603563"/>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r>
                      <a:rPr lang="en-US" sz="3200" b="0" i="1" smtClean="0">
                        <a:latin typeface="Cambria Math" panose="02040503050406030204" pitchFamily="18" charset="0"/>
                      </a:rPr>
                      <m:t>𝜌</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h</m:t>
                        </m:r>
                        <m:r>
                          <a:rPr lang="en-US" sz="3200" b="0" i="1" smtClean="0">
                            <a:latin typeface="Cambria Math" panose="02040503050406030204" pitchFamily="18" charset="0"/>
                          </a:rPr>
                          <m:t>𝜌</m:t>
                        </m:r>
                      </m:e>
                    </m:func>
                    <m:r>
                      <a:rPr lang="en-US" sz="3200" b="0" i="1" smtClean="0">
                        <a:latin typeface="Cambria Math" panose="02040503050406030204" pitchFamily="18" charset="0"/>
                      </a:rPr>
                      <m:t>𝑑𝑞𝑑𝑝</m:t>
                    </m:r>
                  </m:oMath>
                </a14:m>
                <a:r>
                  <a:rPr lang="en-US" sz="3200" dirty="0"/>
                  <a:t> </a:t>
                </a:r>
              </a:p>
            </p:txBody>
          </p:sp>
        </mc:Choice>
        <mc:Fallback xmlns="">
          <p:sp>
            <p:nvSpPr>
              <p:cNvPr id="3" name="TextBox 2">
                <a:extLst>
                  <a:ext uri="{FF2B5EF4-FFF2-40B4-BE49-F238E27FC236}">
                    <a16:creationId xmlns:a16="http://schemas.microsoft.com/office/drawing/2014/main" id="{6BD893D9-4BCD-111A-2F5E-C89A36AFEE28}"/>
                  </a:ext>
                </a:extLst>
              </p:cNvPr>
              <p:cNvSpPr txBox="1">
                <a:spLocks noRot="1" noChangeAspect="1" noMove="1" noResize="1" noEditPoints="1" noAdjustHandles="1" noChangeArrowheads="1" noChangeShapeType="1" noTextEdit="1"/>
              </p:cNvSpPr>
              <p:nvPr/>
            </p:nvSpPr>
            <p:spPr>
              <a:xfrm>
                <a:off x="6508800" y="375172"/>
                <a:ext cx="4617161" cy="6035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387186-B54F-807B-CFA1-F53C60CE20C9}"/>
                  </a:ext>
                </a:extLst>
              </p:cNvPr>
              <p:cNvSpPr txBox="1"/>
              <p:nvPr/>
            </p:nvSpPr>
            <p:spPr>
              <a:xfrm>
                <a:off x="6875054" y="978585"/>
                <a:ext cx="5124416" cy="646331"/>
              </a:xfrm>
              <a:prstGeom prst="rect">
                <a:avLst/>
              </a:prstGeom>
              <a:noFill/>
            </p:spPr>
            <p:txBody>
              <a:bodyPr wrap="none" rtlCol="0">
                <a:spAutoFit/>
              </a:bodyPr>
              <a:lstStyle/>
              <a:p>
                <a:pPr algn="r"/>
                <a:r>
                  <a:rPr lang="en-US" dirty="0"/>
                  <a:t>Fixes units</a:t>
                </a:r>
                <a:br>
                  <a:rPr lang="en-US" dirty="0"/>
                </a:br>
                <a:r>
                  <a:rPr lang="en-US" dirty="0"/>
                  <a:t>Uniform distribution over volume </a:t>
                </a:r>
                <a14:m>
                  <m:oMath xmlns:m="http://schemas.openxmlformats.org/officeDocument/2006/math">
                    <m:r>
                      <a:rPr lang="en-US" b="0" i="1" smtClean="0">
                        <a:latin typeface="Cambria Math" panose="02040503050406030204" pitchFamily="18" charset="0"/>
                      </a:rPr>
                      <m:t>h</m:t>
                    </m:r>
                  </m:oMath>
                </a14:m>
                <a:r>
                  <a:rPr lang="en-US" dirty="0"/>
                  <a:t> has zero entropy</a:t>
                </a:r>
              </a:p>
            </p:txBody>
          </p:sp>
        </mc:Choice>
        <mc:Fallback xmlns="">
          <p:sp>
            <p:nvSpPr>
              <p:cNvPr id="4" name="TextBox 3">
                <a:extLst>
                  <a:ext uri="{FF2B5EF4-FFF2-40B4-BE49-F238E27FC236}">
                    <a16:creationId xmlns:a16="http://schemas.microsoft.com/office/drawing/2014/main" id="{BB387186-B54F-807B-CFA1-F53C60CE20C9}"/>
                  </a:ext>
                </a:extLst>
              </p:cNvPr>
              <p:cNvSpPr txBox="1">
                <a:spLocks noRot="1" noChangeAspect="1" noMove="1" noResize="1" noEditPoints="1" noAdjustHandles="1" noChangeArrowheads="1" noChangeShapeType="1" noTextEdit="1"/>
              </p:cNvSpPr>
              <p:nvPr/>
            </p:nvSpPr>
            <p:spPr>
              <a:xfrm>
                <a:off x="6875054" y="978585"/>
                <a:ext cx="5124416" cy="646331"/>
              </a:xfrm>
              <a:prstGeom prst="rect">
                <a:avLst/>
              </a:prstGeom>
              <a:blipFill>
                <a:blip r:embed="rId4"/>
                <a:stretch>
                  <a:fillRect l="-357" t="-5660" r="-952" b="-1415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52EDBCA-867A-C847-A323-B05AFBCBFBFE}"/>
              </a:ext>
            </a:extLst>
          </p:cNvPr>
          <p:cNvCxnSpPr>
            <a:cxnSpLocks/>
          </p:cNvCxnSpPr>
          <p:nvPr/>
        </p:nvCxnSpPr>
        <p:spPr>
          <a:xfrm flipH="1" flipV="1">
            <a:off x="9688565" y="978585"/>
            <a:ext cx="309677" cy="34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60B18D7-A726-1302-C3A4-9A131AFE9C29}"/>
                  </a:ext>
                </a:extLst>
              </p:cNvPr>
              <p:cNvSpPr txBox="1"/>
              <p:nvPr/>
            </p:nvSpPr>
            <p:spPr>
              <a:xfrm>
                <a:off x="834912" y="2142883"/>
                <a:ext cx="3808157" cy="944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2</m:t>
                          </m:r>
                          <m:r>
                            <a:rPr lang="en-US" sz="3200" i="1">
                              <a:latin typeface="Cambria Math" panose="02040503050406030204" pitchFamily="18" charset="0"/>
                            </a:rPr>
                            <m:t>𝜋</m:t>
                          </m:r>
                          <m:r>
                            <a:rPr lang="en-US" sz="3200" i="1">
                              <a:latin typeface="Cambria Math" panose="02040503050406030204" pitchFamily="18" charset="0"/>
                            </a:rPr>
                            <m:t>𝑒</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𝑝</m:t>
                                  </m:r>
                                </m:sub>
                              </m:sSub>
                            </m:num>
                            <m:den>
                              <m:r>
                                <a:rPr lang="en-US" sz="3200" b="0" i="1" smtClean="0">
                                  <a:latin typeface="Cambria Math" panose="02040503050406030204" pitchFamily="18" charset="0"/>
                                </a:rPr>
                                <m:t>h</m:t>
                              </m:r>
                            </m:den>
                          </m:f>
                        </m:e>
                      </m:func>
                    </m:oMath>
                  </m:oMathPara>
                </a14:m>
                <a:endParaRPr lang="en-US" sz="3200" dirty="0"/>
              </a:p>
            </p:txBody>
          </p:sp>
        </mc:Choice>
        <mc:Fallback>
          <p:sp>
            <p:nvSpPr>
              <p:cNvPr id="9" name="TextBox 8">
                <a:extLst>
                  <a:ext uri="{FF2B5EF4-FFF2-40B4-BE49-F238E27FC236}">
                    <a16:creationId xmlns:a16="http://schemas.microsoft.com/office/drawing/2014/main" id="{D60B18D7-A726-1302-C3A4-9A131AFE9C29}"/>
                  </a:ext>
                </a:extLst>
              </p:cNvPr>
              <p:cNvSpPr txBox="1">
                <a:spLocks noRot="1" noChangeAspect="1" noMove="1" noResize="1" noEditPoints="1" noAdjustHandles="1" noChangeArrowheads="1" noChangeShapeType="1" noTextEdit="1"/>
              </p:cNvSpPr>
              <p:nvPr/>
            </p:nvSpPr>
            <p:spPr>
              <a:xfrm>
                <a:off x="834912" y="2142883"/>
                <a:ext cx="3808157" cy="944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9506D4C-13D2-5F0F-A98C-764E59871065}"/>
                  </a:ext>
                </a:extLst>
              </p:cNvPr>
              <p:cNvSpPr txBox="1"/>
              <p:nvPr/>
            </p:nvSpPr>
            <p:spPr>
              <a:xfrm>
                <a:off x="951189" y="3454546"/>
                <a:ext cx="5164619"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𝑝</m:t>
                          </m:r>
                        </m:sub>
                      </m:sSub>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h</m:t>
                          </m:r>
                        </m:num>
                        <m:den>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ℏ</m:t>
                          </m:r>
                        </m:num>
                        <m:den>
                          <m:r>
                            <a:rPr lang="en-US" sz="3200" i="1">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oMath>
                  </m:oMathPara>
                </a14:m>
                <a:endParaRPr lang="en-US" sz="3200" dirty="0"/>
              </a:p>
            </p:txBody>
          </p:sp>
        </mc:Choice>
        <mc:Fallback>
          <p:sp>
            <p:nvSpPr>
              <p:cNvPr id="10" name="TextBox 9">
                <a:extLst>
                  <a:ext uri="{FF2B5EF4-FFF2-40B4-BE49-F238E27FC236}">
                    <a16:creationId xmlns:a16="http://schemas.microsoft.com/office/drawing/2014/main" id="{C9506D4C-13D2-5F0F-A98C-764E59871065}"/>
                  </a:ext>
                </a:extLst>
              </p:cNvPr>
              <p:cNvSpPr txBox="1">
                <a:spLocks noRot="1" noChangeAspect="1" noMove="1" noResize="1" noEditPoints="1" noAdjustHandles="1" noChangeArrowheads="1" noChangeShapeType="1" noTextEdit="1"/>
              </p:cNvSpPr>
              <p:nvPr/>
            </p:nvSpPr>
            <p:spPr>
              <a:xfrm>
                <a:off x="951189" y="3454546"/>
                <a:ext cx="5164619" cy="10273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82FE3C0-D191-7B2D-FCE2-EBBC0320B022}"/>
                  </a:ext>
                </a:extLst>
              </p:cNvPr>
              <p:cNvSpPr txBox="1"/>
              <p:nvPr/>
            </p:nvSpPr>
            <p:spPr>
              <a:xfrm>
                <a:off x="11181380" y="3376945"/>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p:sp>
            <p:nvSpPr>
              <p:cNvPr id="15" name="TextBox 14">
                <a:extLst>
                  <a:ext uri="{FF2B5EF4-FFF2-40B4-BE49-F238E27FC236}">
                    <a16:creationId xmlns:a16="http://schemas.microsoft.com/office/drawing/2014/main" id="{182FE3C0-D191-7B2D-FCE2-EBBC0320B022}"/>
                  </a:ext>
                </a:extLst>
              </p:cNvPr>
              <p:cNvSpPr txBox="1">
                <a:spLocks noRot="1" noChangeAspect="1" noMove="1" noResize="1" noEditPoints="1" noAdjustHandles="1" noChangeArrowheads="1" noChangeShapeType="1" noTextEdit="1"/>
              </p:cNvSpPr>
              <p:nvPr/>
            </p:nvSpPr>
            <p:spPr>
              <a:xfrm>
                <a:off x="11181380" y="3376945"/>
                <a:ext cx="590546" cy="465256"/>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AC7458-CA98-7794-3381-E44199D1A3E9}"/>
                  </a:ext>
                </a:extLst>
              </p:cNvPr>
              <p:cNvSpPr txBox="1"/>
              <p:nvPr/>
            </p:nvSpPr>
            <p:spPr>
              <a:xfrm>
                <a:off x="6773760" y="152637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16" name="TextBox 15">
                <a:extLst>
                  <a:ext uri="{FF2B5EF4-FFF2-40B4-BE49-F238E27FC236}">
                    <a16:creationId xmlns:a16="http://schemas.microsoft.com/office/drawing/2014/main" id="{7AAC7458-CA98-7794-3381-E44199D1A3E9}"/>
                  </a:ext>
                </a:extLst>
              </p:cNvPr>
              <p:cNvSpPr txBox="1">
                <a:spLocks noRot="1" noChangeAspect="1" noMove="1" noResize="1" noEditPoints="1" noAdjustHandles="1" noChangeArrowheads="1" noChangeShapeType="1" noTextEdit="1"/>
              </p:cNvSpPr>
              <p:nvPr/>
            </p:nvSpPr>
            <p:spPr>
              <a:xfrm>
                <a:off x="6773760" y="1526373"/>
                <a:ext cx="322844" cy="307777"/>
              </a:xfrm>
              <a:prstGeom prst="rect">
                <a:avLst/>
              </a:prstGeom>
              <a:blipFill>
                <a:blip r:embed="rId8"/>
                <a:stretch>
                  <a:fillRect/>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39F125A8-28F1-EFD1-D2C2-5B53B8E57C04}"/>
              </a:ext>
            </a:extLst>
          </p:cNvPr>
          <p:cNvSpPr/>
          <p:nvPr/>
        </p:nvSpPr>
        <p:spPr>
          <a:xfrm>
            <a:off x="7108090" y="173551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CD86E4B-31E1-A766-7A0B-0738D0E4F962}"/>
              </a:ext>
            </a:extLst>
          </p:cNvPr>
          <p:cNvSpPr txBox="1"/>
          <p:nvPr/>
        </p:nvSpPr>
        <p:spPr>
          <a:xfrm rot="20747837">
            <a:off x="7007478" y="1964866"/>
            <a:ext cx="2817118" cy="369332"/>
          </a:xfrm>
          <a:prstGeom prst="rect">
            <a:avLst/>
          </a:prstGeom>
          <a:noFill/>
        </p:spPr>
        <p:txBody>
          <a:bodyPr wrap="none" rtlCol="0">
            <a:spAutoFit/>
          </a:bodyPr>
          <a:lstStyle/>
          <a:p>
            <a:r>
              <a:rPr lang="en-US" dirty="0"/>
              <a:t>excluded by gaussian bound</a:t>
            </a:r>
          </a:p>
        </p:txBody>
      </p:sp>
      <p:sp>
        <p:nvSpPr>
          <p:cNvPr id="22" name="TextBox 21">
            <a:extLst>
              <a:ext uri="{FF2B5EF4-FFF2-40B4-BE49-F238E27FC236}">
                <a16:creationId xmlns:a16="http://schemas.microsoft.com/office/drawing/2014/main" id="{23A363AC-F72B-8298-C79C-C516C534818E}"/>
              </a:ext>
            </a:extLst>
          </p:cNvPr>
          <p:cNvSpPr txBox="1"/>
          <p:nvPr/>
        </p:nvSpPr>
        <p:spPr>
          <a:xfrm>
            <a:off x="1649029" y="1720742"/>
            <a:ext cx="5009000" cy="369332"/>
          </a:xfrm>
          <a:prstGeom prst="rect">
            <a:avLst/>
          </a:prstGeom>
          <a:noFill/>
        </p:spPr>
        <p:txBody>
          <a:bodyPr wrap="none" rtlCol="0">
            <a:spAutoFit/>
          </a:bodyPr>
          <a:lstStyle/>
          <a:p>
            <a:r>
              <a:rPr lang="en-US" dirty="0"/>
              <a:t>Gaussian maximizes entropy for a given uncertainty</a:t>
            </a:r>
          </a:p>
        </p:txBody>
      </p:sp>
      <p:sp>
        <p:nvSpPr>
          <p:cNvPr id="23" name="TextBox 22">
            <a:extLst>
              <a:ext uri="{FF2B5EF4-FFF2-40B4-BE49-F238E27FC236}">
                <a16:creationId xmlns:a16="http://schemas.microsoft.com/office/drawing/2014/main" id="{BCA72404-65CA-DCC8-2A37-66A00EF6BE73}"/>
              </a:ext>
            </a:extLst>
          </p:cNvPr>
          <p:cNvSpPr txBox="1"/>
          <p:nvPr/>
        </p:nvSpPr>
        <p:spPr>
          <a:xfrm>
            <a:off x="5064974" y="4653555"/>
            <a:ext cx="4232890" cy="954107"/>
          </a:xfrm>
          <a:prstGeom prst="rect">
            <a:avLst/>
          </a:prstGeom>
          <a:noFill/>
        </p:spPr>
        <p:txBody>
          <a:bodyPr wrap="none" rtlCol="0">
            <a:spAutoFit/>
          </a:bodyPr>
          <a:lstStyle/>
          <a:p>
            <a:r>
              <a:rPr lang="en-US" sz="2800" dirty="0">
                <a:solidFill>
                  <a:schemeClr val="accent6">
                    <a:lumMod val="75000"/>
                  </a:schemeClr>
                </a:solidFill>
              </a:rPr>
              <a:t>Entropy puts a lower bound</a:t>
            </a:r>
            <a:br>
              <a:rPr lang="en-US" sz="2800" dirty="0">
                <a:solidFill>
                  <a:schemeClr val="accent6">
                    <a:lumMod val="75000"/>
                  </a:schemeClr>
                </a:solidFill>
              </a:rPr>
            </a:br>
            <a:r>
              <a:rPr lang="en-US" sz="2800" dirty="0">
                <a:solidFill>
                  <a:schemeClr val="accent6">
                    <a:lumMod val="75000"/>
                  </a:schemeClr>
                </a:solidFill>
              </a:rPr>
              <a:t>on the uncertainty</a:t>
            </a:r>
          </a:p>
        </p:txBody>
      </p:sp>
      <p:sp>
        <p:nvSpPr>
          <p:cNvPr id="5" name="TextBox 4">
            <a:extLst>
              <a:ext uri="{FF2B5EF4-FFF2-40B4-BE49-F238E27FC236}">
                <a16:creationId xmlns:a16="http://schemas.microsoft.com/office/drawing/2014/main" id="{3D602CD6-BC75-2B5E-4611-1B81571802A1}"/>
              </a:ext>
            </a:extLst>
          </p:cNvPr>
          <p:cNvSpPr txBox="1"/>
          <p:nvPr/>
        </p:nvSpPr>
        <p:spPr>
          <a:xfrm>
            <a:off x="293706" y="216718"/>
            <a:ext cx="5802294" cy="830997"/>
          </a:xfrm>
          <a:prstGeom prst="rect">
            <a:avLst/>
          </a:prstGeom>
          <a:noFill/>
        </p:spPr>
        <p:txBody>
          <a:bodyPr wrap="none" rtlCol="0">
            <a:spAutoFit/>
          </a:bodyPr>
          <a:lstStyle/>
          <a:p>
            <a:r>
              <a:rPr lang="en-US" sz="4800" dirty="0"/>
              <a:t>Entropy vs uncertainty</a:t>
            </a:r>
          </a:p>
        </p:txBody>
      </p:sp>
      <p:cxnSp>
        <p:nvCxnSpPr>
          <p:cNvPr id="8" name="Straight Arrow Connector 7">
            <a:extLst>
              <a:ext uri="{FF2B5EF4-FFF2-40B4-BE49-F238E27FC236}">
                <a16:creationId xmlns:a16="http://schemas.microsoft.com/office/drawing/2014/main" id="{3E38513D-25DC-0441-1125-176CB6A14BDD}"/>
              </a:ext>
            </a:extLst>
          </p:cNvPr>
          <p:cNvCxnSpPr/>
          <p:nvPr/>
        </p:nvCxnSpPr>
        <p:spPr>
          <a:xfrm flipH="1" flipV="1">
            <a:off x="5628290" y="4169979"/>
            <a:ext cx="401982" cy="50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69C1E2-2734-C91B-5CA1-FCE4B3E7DE61}"/>
              </a:ext>
            </a:extLst>
          </p:cNvPr>
          <p:cNvSpPr txBox="1"/>
          <p:nvPr/>
        </p:nvSpPr>
        <p:spPr>
          <a:xfrm>
            <a:off x="578261" y="5846351"/>
            <a:ext cx="8476679" cy="523220"/>
          </a:xfrm>
          <a:prstGeom prst="rect">
            <a:avLst/>
          </a:prstGeom>
          <a:noFill/>
        </p:spPr>
        <p:txBody>
          <a:bodyPr wrap="none" rtlCol="0">
            <a:spAutoFit/>
          </a:bodyPr>
          <a:lstStyle/>
          <a:p>
            <a:r>
              <a:rPr lang="en-US" sz="2800" dirty="0">
                <a:solidFill>
                  <a:srgbClr val="C00000"/>
                </a:solidFill>
              </a:rPr>
              <a:t>But the third law imposes a lower bound on the entropy!</a:t>
            </a:r>
          </a:p>
        </p:txBody>
      </p:sp>
    </p:spTree>
    <p:extLst>
      <p:ext uri="{BB962C8B-B14F-4D97-AF65-F5344CB8AC3E}">
        <p14:creationId xmlns:p14="http://schemas.microsoft.com/office/powerpoint/2010/main" val="28256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P spid="18" grpId="0" animBg="1"/>
      <p:bldP spid="19" grpId="0"/>
      <p:bldP spid="22" grpId="0"/>
      <p:bldP spid="2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D94EB-1916-69D0-E6F0-7821D055221C}"/>
              </a:ext>
            </a:extLst>
          </p:cNvPr>
          <p:cNvPicPr>
            <a:picLocks noChangeAspect="1"/>
          </p:cNvPicPr>
          <p:nvPr/>
        </p:nvPicPr>
        <p:blipFill>
          <a:blip r:embed="rId2"/>
          <a:stretch>
            <a:fillRect/>
          </a:stretch>
        </p:blipFill>
        <p:spPr>
          <a:xfrm>
            <a:off x="7394804" y="535953"/>
            <a:ext cx="4519308" cy="233587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536F85-EB92-265B-6ABA-E12C969FFBEC}"/>
                  </a:ext>
                </a:extLst>
              </p:cNvPr>
              <p:cNvSpPr txBox="1"/>
              <p:nvPr/>
            </p:nvSpPr>
            <p:spPr>
              <a:xfrm>
                <a:off x="7200882" y="39941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8" name="TextBox 7">
                <a:extLst>
                  <a:ext uri="{FF2B5EF4-FFF2-40B4-BE49-F238E27FC236}">
                    <a16:creationId xmlns:a16="http://schemas.microsoft.com/office/drawing/2014/main" id="{FC536F85-EB92-265B-6ABA-E12C969FFBEC}"/>
                  </a:ext>
                </a:extLst>
              </p:cNvPr>
              <p:cNvSpPr txBox="1">
                <a:spLocks noRot="1" noChangeAspect="1" noMove="1" noResize="1" noEditPoints="1" noAdjustHandles="1" noChangeArrowheads="1" noChangeShapeType="1" noTextEdit="1"/>
              </p:cNvSpPr>
              <p:nvPr/>
            </p:nvSpPr>
            <p:spPr>
              <a:xfrm>
                <a:off x="7200882" y="399413"/>
                <a:ext cx="322844" cy="307777"/>
              </a:xfrm>
              <a:prstGeom prst="rect">
                <a:avLst/>
              </a:prstGeom>
              <a:blipFill>
                <a:blip r:embed="rId5"/>
                <a:stretch>
                  <a:fillRect/>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CAD29FA3-A7AA-1262-15F7-4DF6FFA04A7B}"/>
              </a:ext>
            </a:extLst>
          </p:cNvPr>
          <p:cNvSpPr/>
          <p:nvPr/>
        </p:nvSpPr>
        <p:spPr>
          <a:xfrm>
            <a:off x="7535212" y="60855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5A4A93-FBE2-AE9E-B062-B674B6164A91}"/>
              </a:ext>
            </a:extLst>
          </p:cNvPr>
          <p:cNvSpPr txBox="1"/>
          <p:nvPr/>
        </p:nvSpPr>
        <p:spPr>
          <a:xfrm rot="20747837">
            <a:off x="7434600" y="837906"/>
            <a:ext cx="2817118" cy="369332"/>
          </a:xfrm>
          <a:prstGeom prst="rect">
            <a:avLst/>
          </a:prstGeom>
          <a:noFill/>
        </p:spPr>
        <p:txBody>
          <a:bodyPr wrap="none" rtlCol="0">
            <a:spAutoFit/>
          </a:bodyPr>
          <a:lstStyle/>
          <a:p>
            <a:r>
              <a:rPr lang="en-US" dirty="0"/>
              <a:t>excluded by gaussian bound</a:t>
            </a:r>
          </a:p>
        </p:txBody>
      </p:sp>
      <p:sp>
        <p:nvSpPr>
          <p:cNvPr id="13" name="Rectangle 12">
            <a:extLst>
              <a:ext uri="{FF2B5EF4-FFF2-40B4-BE49-F238E27FC236}">
                <a16:creationId xmlns:a16="http://schemas.microsoft.com/office/drawing/2014/main" id="{09A6DC08-09BA-D120-E62B-5898A45B3FB8}"/>
              </a:ext>
            </a:extLst>
          </p:cNvPr>
          <p:cNvSpPr/>
          <p:nvPr/>
        </p:nvSpPr>
        <p:spPr>
          <a:xfrm>
            <a:off x="7256380" y="2252716"/>
            <a:ext cx="4873773" cy="69171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EF5CDB2-1E4B-0759-5BE7-E4AA140E7BE3}"/>
              </a:ext>
            </a:extLst>
          </p:cNvPr>
          <p:cNvSpPr txBox="1"/>
          <p:nvPr/>
        </p:nvSpPr>
        <p:spPr>
          <a:xfrm>
            <a:off x="7920469" y="2486635"/>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EC91004-7485-173D-15B6-96EF1A836ACE}"/>
                  </a:ext>
                </a:extLst>
              </p:cNvPr>
              <p:cNvSpPr txBox="1"/>
              <p:nvPr/>
            </p:nvSpPr>
            <p:spPr>
              <a:xfrm>
                <a:off x="1310121" y="3224280"/>
                <a:ext cx="7010574" cy="18453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𝑆</m:t>
                      </m:r>
                      <m:r>
                        <a:rPr lang="en-US" sz="6000" b="0" i="1" smtClean="0">
                          <a:latin typeface="Cambria Math" panose="02040503050406030204" pitchFamily="18" charset="0"/>
                        </a:rPr>
                        <m:t>≥0  ⇒  </m:t>
                      </m:r>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b="0" i="1" smtClean="0">
                              <a:latin typeface="Cambria Math" panose="02040503050406030204" pitchFamily="18" charset="0"/>
                            </a:rPr>
                            <m:t>𝑥</m:t>
                          </m:r>
                        </m:sub>
                      </m:sSub>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i="1">
                              <a:latin typeface="Cambria Math" panose="02040503050406030204" pitchFamily="18" charset="0"/>
                            </a:rPr>
                            <m:t>𝑝</m:t>
                          </m:r>
                        </m:sub>
                      </m:sSub>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ℏ</m:t>
                          </m:r>
                        </m:num>
                        <m:den>
                          <m:r>
                            <a:rPr lang="en-US" sz="6000" i="1">
                              <a:latin typeface="Cambria Math" panose="02040503050406030204" pitchFamily="18" charset="0"/>
                            </a:rPr>
                            <m:t>𝑒</m:t>
                          </m:r>
                        </m:den>
                      </m:f>
                    </m:oMath>
                  </m:oMathPara>
                </a14:m>
                <a:endParaRPr lang="en-US" sz="6000" dirty="0"/>
              </a:p>
            </p:txBody>
          </p:sp>
        </mc:Choice>
        <mc:Fallback>
          <p:sp>
            <p:nvSpPr>
              <p:cNvPr id="17" name="TextBox 16">
                <a:extLst>
                  <a:ext uri="{FF2B5EF4-FFF2-40B4-BE49-F238E27FC236}">
                    <a16:creationId xmlns:a16="http://schemas.microsoft.com/office/drawing/2014/main" id="{0EC91004-7485-173D-15B6-96EF1A836ACE}"/>
                  </a:ext>
                </a:extLst>
              </p:cNvPr>
              <p:cNvSpPr txBox="1">
                <a:spLocks noRot="1" noChangeAspect="1" noMove="1" noResize="1" noEditPoints="1" noAdjustHandles="1" noChangeArrowheads="1" noChangeShapeType="1" noTextEdit="1"/>
              </p:cNvSpPr>
              <p:nvPr/>
            </p:nvSpPr>
            <p:spPr>
              <a:xfrm>
                <a:off x="1310121" y="3224280"/>
                <a:ext cx="7010574" cy="1845377"/>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3E3F495-EEFC-6371-AE44-112C570B51E1}"/>
              </a:ext>
            </a:extLst>
          </p:cNvPr>
          <p:cNvSpPr txBox="1"/>
          <p:nvPr/>
        </p:nvSpPr>
        <p:spPr>
          <a:xfrm>
            <a:off x="1399922" y="5263473"/>
            <a:ext cx="6974217" cy="769441"/>
          </a:xfrm>
          <a:prstGeom prst="rect">
            <a:avLst/>
          </a:prstGeom>
          <a:noFill/>
        </p:spPr>
        <p:txBody>
          <a:bodyPr wrap="none" rtlCol="0">
            <a:spAutoFit/>
          </a:bodyPr>
          <a:lstStyle/>
          <a:p>
            <a:r>
              <a:rPr lang="en-US" sz="4400" dirty="0">
                <a:solidFill>
                  <a:schemeClr val="accent6">
                    <a:lumMod val="75000"/>
                  </a:schemeClr>
                </a:solidFill>
              </a:rPr>
              <a:t>Classical uncertainty principle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53554D-7722-BBCF-C4EA-B505D721B52E}"/>
                  </a:ext>
                </a:extLst>
              </p:cNvPr>
              <p:cNvSpPr txBox="1"/>
              <p:nvPr/>
            </p:nvSpPr>
            <p:spPr>
              <a:xfrm>
                <a:off x="11636794" y="228945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7" name="TextBox 6">
                <a:extLst>
                  <a:ext uri="{FF2B5EF4-FFF2-40B4-BE49-F238E27FC236}">
                    <a16:creationId xmlns:a16="http://schemas.microsoft.com/office/drawing/2014/main" id="{DF53554D-7722-BBCF-C4EA-B505D721B52E}"/>
                  </a:ext>
                </a:extLst>
              </p:cNvPr>
              <p:cNvSpPr txBox="1">
                <a:spLocks noRot="1" noChangeAspect="1" noMove="1" noResize="1" noEditPoints="1" noAdjustHandles="1" noChangeArrowheads="1" noChangeShapeType="1" noTextEdit="1"/>
              </p:cNvSpPr>
              <p:nvPr/>
            </p:nvSpPr>
            <p:spPr>
              <a:xfrm>
                <a:off x="11636794" y="2289454"/>
                <a:ext cx="590546" cy="465256"/>
              </a:xfrm>
              <a:prstGeom prst="rect">
                <a:avLst/>
              </a:prstGeom>
              <a:blipFill>
                <a:blip r:embed="rId7"/>
                <a:stretch>
                  <a:fillRect b="-263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74C30A6-2C04-67E6-E310-EA4C0EFD1656}"/>
              </a:ext>
            </a:extLst>
          </p:cNvPr>
          <p:cNvSpPr txBox="1"/>
          <p:nvPr/>
        </p:nvSpPr>
        <p:spPr>
          <a:xfrm>
            <a:off x="277240" y="168584"/>
            <a:ext cx="4198329" cy="830997"/>
          </a:xfrm>
          <a:prstGeom prst="rect">
            <a:avLst/>
          </a:prstGeom>
          <a:noFill/>
        </p:spPr>
        <p:txBody>
          <a:bodyPr wrap="none" rtlCol="0">
            <a:spAutoFit/>
          </a:bodyPr>
          <a:lstStyle/>
          <a:p>
            <a:r>
              <a:rPr lang="en-US" sz="4800" dirty="0"/>
              <a:t>With the 3</a:t>
            </a:r>
            <a:r>
              <a:rPr lang="en-US" sz="4800" baseline="30000" dirty="0"/>
              <a:t>rd</a:t>
            </a:r>
            <a:r>
              <a:rPr lang="en-US" sz="4800" dirty="0"/>
              <a:t> law</a:t>
            </a:r>
          </a:p>
        </p:txBody>
      </p:sp>
      <p:sp>
        <p:nvSpPr>
          <p:cNvPr id="4" name="TextBox 3">
            <a:extLst>
              <a:ext uri="{FF2B5EF4-FFF2-40B4-BE49-F238E27FC236}">
                <a16:creationId xmlns:a16="http://schemas.microsoft.com/office/drawing/2014/main" id="{70A80D4C-334A-A21A-A826-F32546EA4806}"/>
              </a:ext>
            </a:extLst>
          </p:cNvPr>
          <p:cNvSpPr txBox="1"/>
          <p:nvPr/>
        </p:nvSpPr>
        <p:spPr>
          <a:xfrm>
            <a:off x="509161" y="1035193"/>
            <a:ext cx="5164558"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7BD26101-D86E-D3D8-23E6-EFB64EAD044D}"/>
              </a:ext>
            </a:extLst>
          </p:cNvPr>
          <p:cNvSpPr txBox="1"/>
          <p:nvPr/>
        </p:nvSpPr>
        <p:spPr>
          <a:xfrm>
            <a:off x="3091440" y="2418701"/>
            <a:ext cx="3796901" cy="461665"/>
          </a:xfrm>
          <a:prstGeom prst="rect">
            <a:avLst/>
          </a:prstGeom>
          <a:noFill/>
        </p:spPr>
        <p:txBody>
          <a:bodyPr wrap="square">
            <a:spAutoFit/>
          </a:bodyPr>
          <a:lstStyle/>
          <a:p>
            <a:r>
              <a:rPr lang="en-US" sz="1200" dirty="0"/>
              <a:t> G. N. Lewis and M. Randall, Thermodynamics and the</a:t>
            </a:r>
          </a:p>
          <a:p>
            <a:r>
              <a:rPr lang="en-US" sz="1200" dirty="0"/>
              <a:t>free energy of chemical substances (McGraw-Hill, 1923)</a:t>
            </a:r>
          </a:p>
        </p:txBody>
      </p:sp>
    </p:spTree>
    <p:extLst>
      <p:ext uri="{BB962C8B-B14F-4D97-AF65-F5344CB8AC3E}">
        <p14:creationId xmlns:p14="http://schemas.microsoft.com/office/powerpoint/2010/main" val="64085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7B77F-395F-827F-D1FB-E0238DF1AB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02B1CF-5CDB-2C5A-A604-ED58C62A69A9}"/>
              </a:ext>
            </a:extLst>
          </p:cNvPr>
          <p:cNvPicPr>
            <a:picLocks noChangeAspect="1"/>
          </p:cNvPicPr>
          <p:nvPr/>
        </p:nvPicPr>
        <p:blipFill>
          <a:blip r:embed="rId2"/>
          <a:stretch>
            <a:fillRect/>
          </a:stretch>
        </p:blipFill>
        <p:spPr>
          <a:xfrm>
            <a:off x="6087988" y="229025"/>
            <a:ext cx="5738251" cy="2818975"/>
          </a:xfrm>
          <a:prstGeom prst="rect">
            <a:avLst/>
          </a:prstGeom>
        </p:spPr>
      </p:pic>
      <p:sp>
        <p:nvSpPr>
          <p:cNvPr id="8" name="Title 1">
            <a:extLst>
              <a:ext uri="{FF2B5EF4-FFF2-40B4-BE49-F238E27FC236}">
                <a16:creationId xmlns:a16="http://schemas.microsoft.com/office/drawing/2014/main" id="{367035CD-7231-AE6E-9976-EE32A54CE873}"/>
              </a:ext>
            </a:extLst>
          </p:cNvPr>
          <p:cNvSpPr txBox="1">
            <a:spLocks/>
          </p:cNvSpPr>
          <p:nvPr/>
        </p:nvSpPr>
        <p:spPr>
          <a:xfrm>
            <a:off x="365761" y="213259"/>
            <a:ext cx="5123518" cy="757130"/>
          </a:xfrm>
          <a:prstGeom prst="rect">
            <a:avLst/>
          </a:prstGeom>
        </p:spPr>
        <p:txBody>
          <a:bodyPr wrap="none">
            <a:sp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800" dirty="0">
                <a:latin typeface="+mn-lt"/>
              </a:rPr>
              <a:t>Comparing theories</a:t>
            </a:r>
            <a:endParaRPr lang="en-US" sz="4000" dirty="0">
              <a:latin typeface="+mn-lt"/>
            </a:endParaRPr>
          </a:p>
        </p:txBody>
      </p:sp>
      <p:sp>
        <p:nvSpPr>
          <p:cNvPr id="9" name="TextBox 8">
            <a:extLst>
              <a:ext uri="{FF2B5EF4-FFF2-40B4-BE49-F238E27FC236}">
                <a16:creationId xmlns:a16="http://schemas.microsoft.com/office/drawing/2014/main" id="{70555EAD-601B-A508-72CB-67FC24741727}"/>
              </a:ext>
            </a:extLst>
          </p:cNvPr>
          <p:cNvSpPr txBox="1"/>
          <p:nvPr/>
        </p:nvSpPr>
        <p:spPr>
          <a:xfrm>
            <a:off x="176221" y="2746436"/>
            <a:ext cx="5424242" cy="400110"/>
          </a:xfrm>
          <a:prstGeom prst="rect">
            <a:avLst/>
          </a:prstGeom>
          <a:noFill/>
        </p:spPr>
        <p:txBody>
          <a:bodyPr wrap="none" rtlCol="0">
            <a:spAutoFit/>
          </a:bodyPr>
          <a:lstStyle/>
          <a:p>
            <a:r>
              <a:rPr lang="en-US" sz="2000" dirty="0"/>
              <a:t>Entropy of quantum states is already non-negative</a:t>
            </a:r>
          </a:p>
        </p:txBody>
      </p:sp>
      <p:sp>
        <p:nvSpPr>
          <p:cNvPr id="12" name="Freeform: Shape 11">
            <a:extLst>
              <a:ext uri="{FF2B5EF4-FFF2-40B4-BE49-F238E27FC236}">
                <a16:creationId xmlns:a16="http://schemas.microsoft.com/office/drawing/2014/main" id="{5AA4DA09-36E3-5773-9746-AF41D29502DE}"/>
              </a:ext>
            </a:extLst>
          </p:cNvPr>
          <p:cNvSpPr/>
          <p:nvPr/>
        </p:nvSpPr>
        <p:spPr>
          <a:xfrm>
            <a:off x="6426200" y="346076"/>
            <a:ext cx="5299075" cy="2473325"/>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9075" h="2473325">
                <a:moveTo>
                  <a:pt x="6350" y="15875"/>
                </a:moveTo>
                <a:cubicBezTo>
                  <a:pt x="4233" y="827617"/>
                  <a:pt x="2117" y="1661583"/>
                  <a:pt x="0" y="2473325"/>
                </a:cubicBezTo>
                <a:cubicBezTo>
                  <a:pt x="43921" y="2303992"/>
                  <a:pt x="69321" y="1862137"/>
                  <a:pt x="422275" y="1419225"/>
                </a:cubicBezTo>
                <a:cubicBezTo>
                  <a:pt x="775229" y="976313"/>
                  <a:pt x="1591204" y="661458"/>
                  <a:pt x="2212975" y="501650"/>
                </a:cubicBezTo>
                <a:cubicBezTo>
                  <a:pt x="2834746" y="341842"/>
                  <a:pt x="3524250" y="239183"/>
                  <a:pt x="4038600" y="155575"/>
                </a:cubicBezTo>
                <a:cubicBezTo>
                  <a:pt x="4552950" y="71967"/>
                  <a:pt x="4826529" y="32279"/>
                  <a:pt x="5299075" y="0"/>
                </a:cubicBezTo>
                <a:lnTo>
                  <a:pt x="6350" y="15875"/>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8485BF1-D188-FCFF-DCC5-8284D46C8C71}"/>
              </a:ext>
            </a:extLst>
          </p:cNvPr>
          <p:cNvSpPr/>
          <p:nvPr/>
        </p:nvSpPr>
        <p:spPr>
          <a:xfrm>
            <a:off x="6426200" y="2216150"/>
            <a:ext cx="5273675" cy="75565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86488FF-FBCF-8DE1-8C23-2C47F427A7B8}"/>
              </a:ext>
            </a:extLst>
          </p:cNvPr>
          <p:cNvSpPr txBox="1"/>
          <p:nvPr/>
        </p:nvSpPr>
        <p:spPr>
          <a:xfrm>
            <a:off x="7090289" y="2450069"/>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15" name="TextBox 14">
            <a:extLst>
              <a:ext uri="{FF2B5EF4-FFF2-40B4-BE49-F238E27FC236}">
                <a16:creationId xmlns:a16="http://schemas.microsoft.com/office/drawing/2014/main" id="{53BF88A3-9181-7926-33F2-CC320ED98E08}"/>
              </a:ext>
            </a:extLst>
          </p:cNvPr>
          <p:cNvSpPr txBox="1"/>
          <p:nvPr/>
        </p:nvSpPr>
        <p:spPr>
          <a:xfrm>
            <a:off x="179563" y="3264875"/>
            <a:ext cx="5837496" cy="707886"/>
          </a:xfrm>
          <a:prstGeom prst="rect">
            <a:avLst/>
          </a:prstGeom>
          <a:noFill/>
        </p:spPr>
        <p:txBody>
          <a:bodyPr wrap="square" rtlCol="0">
            <a:spAutoFit/>
          </a:bodyPr>
          <a:lstStyle/>
          <a:p>
            <a:r>
              <a:rPr lang="en-US" sz="2000" dirty="0"/>
              <a:t>The gaussian bound quickly becomes very similar across theories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8E87155-EEBB-2876-DA21-74FB1DFF6B3C}"/>
                  </a:ext>
                </a:extLst>
              </p:cNvPr>
              <p:cNvSpPr txBox="1"/>
              <p:nvPr/>
            </p:nvSpPr>
            <p:spPr>
              <a:xfrm>
                <a:off x="365761" y="1007986"/>
                <a:ext cx="2314543" cy="12610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𝑒</m:t>
                          </m:r>
                        </m:den>
                      </m:f>
                    </m:oMath>
                  </m:oMathPara>
                </a14:m>
                <a:endParaRPr lang="en-US" sz="4000" dirty="0"/>
              </a:p>
            </p:txBody>
          </p:sp>
        </mc:Choice>
        <mc:Fallback>
          <p:sp>
            <p:nvSpPr>
              <p:cNvPr id="16" name="TextBox 15">
                <a:extLst>
                  <a:ext uri="{FF2B5EF4-FFF2-40B4-BE49-F238E27FC236}">
                    <a16:creationId xmlns:a16="http://schemas.microsoft.com/office/drawing/2014/main" id="{48E87155-EEBB-2876-DA21-74FB1DFF6B3C}"/>
                  </a:ext>
                </a:extLst>
              </p:cNvPr>
              <p:cNvSpPr txBox="1">
                <a:spLocks noRot="1" noChangeAspect="1" noMove="1" noResize="1" noEditPoints="1" noAdjustHandles="1" noChangeArrowheads="1" noChangeShapeType="1" noTextEdit="1"/>
              </p:cNvSpPr>
              <p:nvPr/>
            </p:nvSpPr>
            <p:spPr>
              <a:xfrm>
                <a:off x="365761" y="1007986"/>
                <a:ext cx="2314543" cy="1261051"/>
              </a:xfrm>
              <a:prstGeom prst="rect">
                <a:avLst/>
              </a:prstGeom>
              <a:blipFill>
                <a:blip r:embed="rId3"/>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ED6BEF0-9400-EE89-7CE9-4D7583DB5F31}"/>
              </a:ext>
            </a:extLst>
          </p:cNvPr>
          <p:cNvSpPr txBox="1"/>
          <p:nvPr/>
        </p:nvSpPr>
        <p:spPr>
          <a:xfrm>
            <a:off x="102476" y="4144527"/>
            <a:ext cx="9356834" cy="1200329"/>
          </a:xfrm>
          <a:prstGeom prst="rect">
            <a:avLst/>
          </a:prstGeom>
          <a:noFill/>
        </p:spPr>
        <p:txBody>
          <a:bodyPr wrap="square" rtlCol="0">
            <a:spAutoFit/>
          </a:bodyPr>
          <a:lstStyle/>
          <a:p>
            <a:pPr algn="ctr"/>
            <a:r>
              <a:rPr lang="en-US" sz="3600" dirty="0">
                <a:solidFill>
                  <a:schemeClr val="accent6">
                    <a:lumMod val="75000"/>
                  </a:schemeClr>
                </a:solidFill>
              </a:rPr>
              <a:t>Quantum mechanics incorporates the third law</a:t>
            </a:r>
            <a:br>
              <a:rPr lang="en-US" sz="3600" dirty="0">
                <a:solidFill>
                  <a:schemeClr val="accent6">
                    <a:lumMod val="75000"/>
                  </a:schemeClr>
                </a:solidFill>
              </a:rPr>
            </a:br>
            <a:r>
              <a:rPr lang="en-US" sz="3600" dirty="0">
                <a:solidFill>
                  <a:schemeClr val="accent6">
                    <a:lumMod val="75000"/>
                  </a:schemeClr>
                </a:solidFill>
              </a:rPr>
              <a:t>Classical mechanics does not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549E35-6228-97F6-8536-C5BDB619F936}"/>
                  </a:ext>
                </a:extLst>
              </p:cNvPr>
              <p:cNvSpPr txBox="1"/>
              <p:nvPr/>
            </p:nvSpPr>
            <p:spPr>
              <a:xfrm>
                <a:off x="9128352" y="3057277"/>
                <a:ext cx="1253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𝐶</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𝑒</m:t>
                          </m:r>
                          <m:r>
                            <a:rPr lang="en-US" b="0" i="1" smtClean="0">
                              <a:latin typeface="Cambria Math" panose="02040503050406030204" pitchFamily="18" charset="0"/>
                            </a:rPr>
                            <m:t>𝜎</m:t>
                          </m:r>
                        </m:e>
                      </m:func>
                    </m:oMath>
                  </m:oMathPara>
                </a14:m>
                <a:endParaRPr lang="en-US" dirty="0"/>
              </a:p>
            </p:txBody>
          </p:sp>
        </mc:Choice>
        <mc:Fallback xmlns="">
          <p:sp>
            <p:nvSpPr>
              <p:cNvPr id="18" name="TextBox 17">
                <a:extLst>
                  <a:ext uri="{FF2B5EF4-FFF2-40B4-BE49-F238E27FC236}">
                    <a16:creationId xmlns:a16="http://schemas.microsoft.com/office/drawing/2014/main" id="{41549E35-6228-97F6-8536-C5BDB619F936}"/>
                  </a:ext>
                </a:extLst>
              </p:cNvPr>
              <p:cNvSpPr txBox="1">
                <a:spLocks noRot="1" noChangeAspect="1" noMove="1" noResize="1" noEditPoints="1" noAdjustHandles="1" noChangeArrowheads="1" noChangeShapeType="1" noTextEdit="1"/>
              </p:cNvSpPr>
              <p:nvPr/>
            </p:nvSpPr>
            <p:spPr>
              <a:xfrm>
                <a:off x="9128352" y="3057277"/>
                <a:ext cx="125348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88F167-9080-2791-19F6-F9F4719F3E07}"/>
                  </a:ext>
                </a:extLst>
              </p:cNvPr>
              <p:cNvSpPr txBox="1"/>
              <p:nvPr/>
            </p:nvSpPr>
            <p:spPr>
              <a:xfrm>
                <a:off x="7307095" y="3462765"/>
                <a:ext cx="4714479" cy="50687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𝑄</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oMath>
                </a14:m>
                <a:r>
                  <a:rPr lang="en-US" dirty="0"/>
                  <a:t> </a:t>
                </a:r>
              </a:p>
            </p:txBody>
          </p:sp>
        </mc:Choice>
        <mc:Fallback xmlns="">
          <p:sp>
            <p:nvSpPr>
              <p:cNvPr id="19" name="TextBox 18">
                <a:extLst>
                  <a:ext uri="{FF2B5EF4-FFF2-40B4-BE49-F238E27FC236}">
                    <a16:creationId xmlns:a16="http://schemas.microsoft.com/office/drawing/2014/main" id="{1F88F167-9080-2791-19F6-F9F4719F3E07}"/>
                  </a:ext>
                </a:extLst>
              </p:cNvPr>
              <p:cNvSpPr txBox="1">
                <a:spLocks noRot="1" noChangeAspect="1" noMove="1" noResize="1" noEditPoints="1" noAdjustHandles="1" noChangeArrowheads="1" noChangeShapeType="1" noTextEdit="1"/>
              </p:cNvSpPr>
              <p:nvPr/>
            </p:nvSpPr>
            <p:spPr>
              <a:xfrm>
                <a:off x="7307095" y="3462765"/>
                <a:ext cx="4714479"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B2286C0-AE97-B65C-58D7-B84932CCE2AB}"/>
                  </a:ext>
                </a:extLst>
              </p:cNvPr>
              <p:cNvSpPr txBox="1"/>
              <p:nvPr/>
            </p:nvSpPr>
            <p:spPr>
              <a:xfrm>
                <a:off x="11479458" y="1727524"/>
                <a:ext cx="590546" cy="46525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p:sp>
            <p:nvSpPr>
              <p:cNvPr id="2" name="TextBox 1">
                <a:extLst>
                  <a:ext uri="{FF2B5EF4-FFF2-40B4-BE49-F238E27FC236}">
                    <a16:creationId xmlns:a16="http://schemas.microsoft.com/office/drawing/2014/main" id="{DB2286C0-AE97-B65C-58D7-B84932CCE2AB}"/>
                  </a:ext>
                </a:extLst>
              </p:cNvPr>
              <p:cNvSpPr txBox="1">
                <a:spLocks noRot="1" noChangeAspect="1" noMove="1" noResize="1" noEditPoints="1" noAdjustHandles="1" noChangeArrowheads="1" noChangeShapeType="1" noTextEdit="1"/>
              </p:cNvSpPr>
              <p:nvPr/>
            </p:nvSpPr>
            <p:spPr>
              <a:xfrm>
                <a:off x="11479458" y="1727524"/>
                <a:ext cx="590546" cy="465256"/>
              </a:xfrm>
              <a:prstGeom prst="rect">
                <a:avLst/>
              </a:prstGeom>
              <a:blipFill>
                <a:blip r:embed="rId6"/>
                <a:stretch>
                  <a:fillRect b="-12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57D8B56-489D-1C8A-4179-8E25E08CBE10}"/>
              </a:ext>
            </a:extLst>
          </p:cNvPr>
          <p:cNvSpPr txBox="1"/>
          <p:nvPr/>
        </p:nvSpPr>
        <p:spPr>
          <a:xfrm rot="20747837">
            <a:off x="6506019" y="639286"/>
            <a:ext cx="2817118" cy="369332"/>
          </a:xfrm>
          <a:prstGeom prst="rect">
            <a:avLst/>
          </a:prstGeom>
          <a:noFill/>
        </p:spPr>
        <p:txBody>
          <a:bodyPr wrap="none" rtlCol="0">
            <a:spAutoFit/>
          </a:bodyPr>
          <a:lstStyle/>
          <a:p>
            <a:r>
              <a:rPr lang="en-US" dirty="0"/>
              <a:t>excluded by gaussian bound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D0945D4-0A1E-5CA9-4300-1638B188BBA9}"/>
                  </a:ext>
                </a:extLst>
              </p:cNvPr>
              <p:cNvSpPr txBox="1"/>
              <p:nvPr/>
            </p:nvSpPr>
            <p:spPr>
              <a:xfrm>
                <a:off x="3098311" y="1015927"/>
                <a:ext cx="2314543" cy="125707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2</m:t>
                          </m:r>
                        </m:den>
                      </m:f>
                    </m:oMath>
                  </m:oMathPara>
                </a14:m>
                <a:endParaRPr lang="en-US" sz="4000" dirty="0"/>
              </a:p>
            </p:txBody>
          </p:sp>
        </mc:Choice>
        <mc:Fallback>
          <p:sp>
            <p:nvSpPr>
              <p:cNvPr id="4" name="TextBox 3">
                <a:extLst>
                  <a:ext uri="{FF2B5EF4-FFF2-40B4-BE49-F238E27FC236}">
                    <a16:creationId xmlns:a16="http://schemas.microsoft.com/office/drawing/2014/main" id="{4D0945D4-0A1E-5CA9-4300-1638B188BBA9}"/>
                  </a:ext>
                </a:extLst>
              </p:cNvPr>
              <p:cNvSpPr txBox="1">
                <a:spLocks noRot="1" noChangeAspect="1" noMove="1" noResize="1" noEditPoints="1" noAdjustHandles="1" noChangeArrowheads="1" noChangeShapeType="1" noTextEdit="1"/>
              </p:cNvSpPr>
              <p:nvPr/>
            </p:nvSpPr>
            <p:spPr>
              <a:xfrm>
                <a:off x="3098311" y="1015927"/>
                <a:ext cx="2314543" cy="1257075"/>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6FEFED1-39E5-6FAF-A53E-2727195A7ADE}"/>
              </a:ext>
            </a:extLst>
          </p:cNvPr>
          <p:cNvSpPr txBox="1"/>
          <p:nvPr/>
        </p:nvSpPr>
        <p:spPr>
          <a:xfrm>
            <a:off x="2958775" y="2201337"/>
            <a:ext cx="901209" cy="307777"/>
          </a:xfrm>
          <a:prstGeom prst="rect">
            <a:avLst/>
          </a:prstGeom>
          <a:noFill/>
        </p:spPr>
        <p:txBody>
          <a:bodyPr wrap="none" rtlCol="0">
            <a:spAutoFit/>
          </a:bodyPr>
          <a:lstStyle/>
          <a:p>
            <a:r>
              <a:rPr lang="en-US" sz="1400" dirty="0"/>
              <a:t>2.71828…</a:t>
            </a:r>
          </a:p>
        </p:txBody>
      </p:sp>
      <p:cxnSp>
        <p:nvCxnSpPr>
          <p:cNvPr id="20" name="Straight Arrow Connector 19">
            <a:extLst>
              <a:ext uri="{FF2B5EF4-FFF2-40B4-BE49-F238E27FC236}">
                <a16:creationId xmlns:a16="http://schemas.microsoft.com/office/drawing/2014/main" id="{6FBFF1A8-C892-C3F1-5C11-D4613706BD93}"/>
              </a:ext>
            </a:extLst>
          </p:cNvPr>
          <p:cNvCxnSpPr/>
          <p:nvPr/>
        </p:nvCxnSpPr>
        <p:spPr>
          <a:xfrm flipH="1" flipV="1">
            <a:off x="2550695" y="2158699"/>
            <a:ext cx="445168" cy="19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467266C-9575-E0D9-C868-8172140D2951}"/>
              </a:ext>
            </a:extLst>
          </p:cNvPr>
          <p:cNvSpPr txBox="1"/>
          <p:nvPr/>
        </p:nvSpPr>
        <p:spPr>
          <a:xfrm>
            <a:off x="771959" y="1039251"/>
            <a:ext cx="937757" cy="369332"/>
          </a:xfrm>
          <a:prstGeom prst="rect">
            <a:avLst/>
          </a:prstGeom>
          <a:noFill/>
        </p:spPr>
        <p:txBody>
          <a:bodyPr wrap="none" rtlCol="0">
            <a:spAutoFit/>
          </a:bodyPr>
          <a:lstStyle/>
          <a:p>
            <a:r>
              <a:rPr lang="en-US" dirty="0"/>
              <a:t>classical</a:t>
            </a:r>
          </a:p>
        </p:txBody>
      </p:sp>
      <p:sp>
        <p:nvSpPr>
          <p:cNvPr id="22" name="TextBox 21">
            <a:extLst>
              <a:ext uri="{FF2B5EF4-FFF2-40B4-BE49-F238E27FC236}">
                <a16:creationId xmlns:a16="http://schemas.microsoft.com/office/drawing/2014/main" id="{9C0302A1-E0FC-0160-ABDD-C925AE0C3951}"/>
              </a:ext>
            </a:extLst>
          </p:cNvPr>
          <p:cNvSpPr txBox="1"/>
          <p:nvPr/>
        </p:nvSpPr>
        <p:spPr>
          <a:xfrm>
            <a:off x="3468841" y="1036686"/>
            <a:ext cx="1041760" cy="369332"/>
          </a:xfrm>
          <a:prstGeom prst="rect">
            <a:avLst/>
          </a:prstGeom>
          <a:noFill/>
        </p:spPr>
        <p:txBody>
          <a:bodyPr wrap="none" rtlCol="0">
            <a:spAutoFit/>
          </a:bodyPr>
          <a:lstStyle/>
          <a:p>
            <a:r>
              <a:rPr lang="en-US" dirty="0"/>
              <a:t>quantum</a:t>
            </a:r>
          </a:p>
        </p:txBody>
      </p:sp>
      <p:sp>
        <p:nvSpPr>
          <p:cNvPr id="7" name="TextBox 6">
            <a:extLst>
              <a:ext uri="{FF2B5EF4-FFF2-40B4-BE49-F238E27FC236}">
                <a16:creationId xmlns:a16="http://schemas.microsoft.com/office/drawing/2014/main" id="{783FEFE2-236B-8613-93F5-18E9822D76A4}"/>
              </a:ext>
            </a:extLst>
          </p:cNvPr>
          <p:cNvSpPr txBox="1"/>
          <p:nvPr/>
        </p:nvSpPr>
        <p:spPr>
          <a:xfrm>
            <a:off x="0" y="5444412"/>
            <a:ext cx="9356834" cy="1200329"/>
          </a:xfrm>
          <a:prstGeom prst="rect">
            <a:avLst/>
          </a:prstGeom>
          <a:noFill/>
        </p:spPr>
        <p:txBody>
          <a:bodyPr wrap="square" rtlCol="0">
            <a:spAutoFit/>
          </a:bodyPr>
          <a:lstStyle/>
          <a:p>
            <a:pPr algn="ctr"/>
            <a:r>
              <a:rPr lang="en-US" sz="3600" dirty="0"/>
              <a:t>Looks like: quantum and classical mechanics</a:t>
            </a:r>
            <a:br>
              <a:rPr lang="en-US" sz="3600" dirty="0"/>
            </a:br>
            <a:r>
              <a:rPr lang="en-US" sz="3600" dirty="0"/>
              <a:t>only differ at low entropy</a:t>
            </a:r>
          </a:p>
        </p:txBody>
      </p:sp>
    </p:spTree>
    <p:extLst>
      <p:ext uri="{BB962C8B-B14F-4D97-AF65-F5344CB8AC3E}">
        <p14:creationId xmlns:p14="http://schemas.microsoft.com/office/powerpoint/2010/main" val="289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0990-1E71-071F-8D8F-1B895E3D6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08128-8BF5-2EE6-0460-FD3DE502EE99}"/>
              </a:ext>
            </a:extLst>
          </p:cNvPr>
          <p:cNvSpPr>
            <a:spLocks noGrp="1"/>
          </p:cNvSpPr>
          <p:nvPr>
            <p:ph type="title"/>
          </p:nvPr>
        </p:nvSpPr>
        <p:spPr/>
        <p:txBody>
          <a:bodyPr>
            <a:normAutofit/>
          </a:bodyPr>
          <a:lstStyle/>
          <a:p>
            <a:r>
              <a:rPr lang="en-US" dirty="0"/>
              <a:t>Is classical mechanics recovered at high entropy? Why?</a:t>
            </a:r>
            <a:br>
              <a:rPr lang="en-US" dirty="0"/>
            </a:br>
            <a:endParaRPr lang="en-US" dirty="0"/>
          </a:p>
        </p:txBody>
      </p:sp>
      <p:sp>
        <p:nvSpPr>
          <p:cNvPr id="3" name="Text Placeholder 2">
            <a:extLst>
              <a:ext uri="{FF2B5EF4-FFF2-40B4-BE49-F238E27FC236}">
                <a16:creationId xmlns:a16="http://schemas.microsoft.com/office/drawing/2014/main" id="{01203594-D1F5-B2FC-0FAD-33BC5337AB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656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2" name="Picture 1051">
            <a:extLst>
              <a:ext uri="{FF2B5EF4-FFF2-40B4-BE49-F238E27FC236}">
                <a16:creationId xmlns:a16="http://schemas.microsoft.com/office/drawing/2014/main" id="{3D53E5C6-58E4-AD53-BAFF-63D836B7DCAB}"/>
              </a:ext>
            </a:extLst>
          </p:cNvPr>
          <p:cNvPicPr>
            <a:picLocks noChangeAspect="1"/>
          </p:cNvPicPr>
          <p:nvPr/>
        </p:nvPicPr>
        <p:blipFill rotWithShape="1">
          <a:blip r:embed="rId2">
            <a:clrChange>
              <a:clrFrom>
                <a:srgbClr val="FFFFFF"/>
              </a:clrFrom>
              <a:clrTo>
                <a:srgbClr val="FFFFFF">
                  <a:alpha val="0"/>
                </a:srgbClr>
              </a:clrTo>
            </a:clrChange>
          </a:blip>
          <a:srcRect l="505"/>
          <a:stretch/>
        </p:blipFill>
        <p:spPr>
          <a:xfrm rot="5400000">
            <a:off x="4562332" y="2003506"/>
            <a:ext cx="4622630" cy="2231452"/>
          </a:xfrm>
          <a:prstGeom prst="rect">
            <a:avLst/>
          </a:prstGeom>
        </p:spPr>
      </p:pic>
      <p:cxnSp>
        <p:nvCxnSpPr>
          <p:cNvPr id="4" name="Straight Connector 3">
            <a:extLst>
              <a:ext uri="{FF2B5EF4-FFF2-40B4-BE49-F238E27FC236}">
                <a16:creationId xmlns:a16="http://schemas.microsoft.com/office/drawing/2014/main" id="{EC62B78B-DA86-7EB4-22B2-AA5266AC8F76}"/>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4A62DD8B-74C4-422B-1AD8-688B892940C0}"/>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E288DBCC-A86A-92DB-A5F2-0DF66A59A98C}"/>
                </a:ext>
              </a:extLst>
            </p:cNvPr>
            <p:cNvPicPr>
              <a:picLocks noChangeAspect="1"/>
            </p:cNvPicPr>
            <p:nvPr/>
          </p:nvPicPr>
          <p:blipFill rotWithShape="1">
            <a:blip r:embed="rId3">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25616F56-5F9D-8DA8-9DCC-43E94B5EFBF1}"/>
                </a:ext>
              </a:extLst>
            </p:cNvPr>
            <p:cNvPicPr>
              <a:picLocks noChangeAspect="1"/>
            </p:cNvPicPr>
            <p:nvPr/>
          </p:nvPicPr>
          <p:blipFill rotWithShape="1">
            <a:blip r:embed="rId4">
              <a:clrChange>
                <a:clrFrom>
                  <a:srgbClr val="FFFFFF"/>
                </a:clrFrom>
                <a:clrTo>
                  <a:srgbClr val="FFFFFF">
                    <a:alpha val="0"/>
                  </a:srgbClr>
                </a:clrTo>
              </a:clrChange>
            </a:blip>
            <a:srcRect l="649"/>
            <a:stretch/>
          </p:blipFill>
          <p:spPr>
            <a:xfrm>
              <a:off x="3108092" y="1173320"/>
              <a:ext cx="4601955" cy="2212661"/>
            </a:xfrm>
            <a:prstGeom prst="rect">
              <a:avLst/>
            </a:prstGeom>
          </p:spPr>
        </p:pic>
      </p:grpSp>
      <p:sp>
        <p:nvSpPr>
          <p:cNvPr id="1047" name="Rectangle 1046">
            <a:extLst>
              <a:ext uri="{FF2B5EF4-FFF2-40B4-BE49-F238E27FC236}">
                <a16:creationId xmlns:a16="http://schemas.microsoft.com/office/drawing/2014/main" id="{DE760F98-4618-B788-244D-F6C317A2C7A8}"/>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69462B5-FA62-D8CD-1A0F-0C357C21C158}"/>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539B778A-4A67-2C2A-4978-72BA7D4DB020}"/>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50250D60-F706-07C5-0BF3-BA57586E05CF}"/>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sp>
        <p:nvSpPr>
          <p:cNvPr id="1108" name="Oval 1107">
            <a:extLst>
              <a:ext uri="{FF2B5EF4-FFF2-40B4-BE49-F238E27FC236}">
                <a16:creationId xmlns:a16="http://schemas.microsoft.com/office/drawing/2014/main" id="{7F7D6D1A-1DE4-B8A7-282E-6D56ED48E82A}"/>
              </a:ext>
            </a:extLst>
          </p:cNvPr>
          <p:cNvSpPr/>
          <p:nvPr/>
        </p:nvSpPr>
        <p:spPr>
          <a:xfrm>
            <a:off x="9722294" y="1592918"/>
            <a:ext cx="1856524" cy="18565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A294259D-6079-0266-6C1B-84815D6CC14F}"/>
              </a:ext>
            </a:extLst>
          </p:cNvPr>
          <p:cNvSpPr/>
          <p:nvPr/>
        </p:nvSpPr>
        <p:spPr>
          <a:xfrm>
            <a:off x="9722294" y="1592919"/>
            <a:ext cx="1856524" cy="92826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D654E3A-9E35-FE06-A4D0-994F1AFF1EA6}"/>
              </a:ext>
            </a:extLst>
          </p:cNvPr>
          <p:cNvSpPr/>
          <p:nvPr/>
        </p:nvSpPr>
        <p:spPr>
          <a:xfrm>
            <a:off x="9722294" y="1592918"/>
            <a:ext cx="1856525" cy="1856523"/>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CF0DF73F-3DD0-A7D8-9EB7-7E151119D492}"/>
              </a:ext>
            </a:extLst>
          </p:cNvPr>
          <p:cNvGrpSpPr/>
          <p:nvPr/>
        </p:nvGrpSpPr>
        <p:grpSpPr>
          <a:xfrm>
            <a:off x="10111632" y="1592918"/>
            <a:ext cx="1077845" cy="1856525"/>
            <a:chOff x="2734489" y="2655731"/>
            <a:chExt cx="1186260" cy="1916266"/>
          </a:xfrm>
        </p:grpSpPr>
        <p:sp>
          <p:nvSpPr>
            <p:cNvPr id="1115" name="Oval 1114">
              <a:extLst>
                <a:ext uri="{FF2B5EF4-FFF2-40B4-BE49-F238E27FC236}">
                  <a16:creationId xmlns:a16="http://schemas.microsoft.com/office/drawing/2014/main" id="{FA188D60-364E-306A-C1DF-5E6F27BAB86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8E0A8A8D-BBF9-451B-A534-868C3B945ECC}"/>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1F9EC202-C971-C855-E64B-A1198EC5D2D8}"/>
              </a:ext>
            </a:extLst>
          </p:cNvPr>
          <p:cNvGrpSpPr/>
          <p:nvPr/>
        </p:nvGrpSpPr>
        <p:grpSpPr>
          <a:xfrm rot="16200000">
            <a:off x="10111794" y="1594811"/>
            <a:ext cx="1077844" cy="1856526"/>
            <a:chOff x="2734489" y="2655731"/>
            <a:chExt cx="1186260" cy="1916266"/>
          </a:xfrm>
        </p:grpSpPr>
        <p:sp>
          <p:nvSpPr>
            <p:cNvPr id="1113" name="Oval 1112">
              <a:extLst>
                <a:ext uri="{FF2B5EF4-FFF2-40B4-BE49-F238E27FC236}">
                  <a16:creationId xmlns:a16="http://schemas.microsoft.com/office/drawing/2014/main" id="{70FCE7E6-7F2E-89F3-FD48-89AA37AF3E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2A5B3B2F-FC0E-4538-033F-4831DF2879A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mc:AlternateContent xmlns:mc="http://schemas.openxmlformats.org/markup-compatibility/2006">
        <mc:Choice xmlns:a14="http://schemas.microsoft.com/office/drawing/2010/main" Requires="a14">
          <p:sp>
            <p:nvSpPr>
              <p:cNvPr id="1104" name="TextBox 1103">
                <a:extLst>
                  <a:ext uri="{FF2B5EF4-FFF2-40B4-BE49-F238E27FC236}">
                    <a16:creationId xmlns:a16="http://schemas.microsoft.com/office/drawing/2014/main" id="{36A77556-B653-816C-3EE7-3586A5C98B60}"/>
                  </a:ext>
                </a:extLst>
              </p:cNvPr>
              <p:cNvSpPr txBox="1"/>
              <p:nvPr/>
            </p:nvSpPr>
            <p:spPr>
              <a:xfrm>
                <a:off x="10407843" y="120607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407843" y="1206072"/>
                <a:ext cx="598433"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05" name="TextBox 1104">
                <a:extLst>
                  <a:ext uri="{FF2B5EF4-FFF2-40B4-BE49-F238E27FC236}">
                    <a16:creationId xmlns:a16="http://schemas.microsoft.com/office/drawing/2014/main" id="{AA0B31BF-2F8F-4939-38A1-A3CE5405A1C4}"/>
                  </a:ext>
                </a:extLst>
              </p:cNvPr>
              <p:cNvSpPr txBox="1"/>
              <p:nvPr/>
            </p:nvSpPr>
            <p:spPr>
              <a:xfrm>
                <a:off x="10389677" y="3475216"/>
                <a:ext cx="603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389677" y="3475216"/>
                <a:ext cx="603755"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9" name="TextBox 1118">
                <a:extLst>
                  <a:ext uri="{FF2B5EF4-FFF2-40B4-BE49-F238E27FC236}">
                    <a16:creationId xmlns:a16="http://schemas.microsoft.com/office/drawing/2014/main" id="{7A31B96E-0389-4F9F-52FE-EFCA4C70EC80}"/>
                  </a:ext>
                </a:extLst>
              </p:cNvPr>
              <p:cNvSpPr txBox="1"/>
              <p:nvPr/>
            </p:nvSpPr>
            <p:spPr>
              <a:xfrm>
                <a:off x="11550537" y="2308560"/>
                <a:ext cx="5757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11550537" y="2308560"/>
                <a:ext cx="575735"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0" name="TextBox 1119">
                <a:extLst>
                  <a:ext uri="{FF2B5EF4-FFF2-40B4-BE49-F238E27FC236}">
                    <a16:creationId xmlns:a16="http://schemas.microsoft.com/office/drawing/2014/main" id="{F91D2BF0-7A05-A868-7740-69252916382E}"/>
                  </a:ext>
                </a:extLst>
              </p:cNvPr>
              <p:cNvSpPr txBox="1"/>
              <p:nvPr/>
            </p:nvSpPr>
            <p:spPr>
              <a:xfrm>
                <a:off x="9103979" y="2308560"/>
                <a:ext cx="592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9103979" y="2308560"/>
                <a:ext cx="592149" cy="369332"/>
              </a:xfrm>
              <a:prstGeom prst="rect">
                <a:avLst/>
              </a:prstGeom>
              <a:blipFill>
                <a:blip r:embed="rId12"/>
                <a:stretch>
                  <a:fillRect b="-13333"/>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75544BC1-9D6E-1D56-00D5-62946ED928E2}"/>
              </a:ext>
            </a:extLst>
          </p:cNvPr>
          <p:cNvSpPr txBox="1"/>
          <p:nvPr/>
        </p:nvSpPr>
        <p:spPr>
          <a:xfrm>
            <a:off x="2816455" y="531882"/>
            <a:ext cx="2798821" cy="923330"/>
          </a:xfrm>
          <a:prstGeom prst="rect">
            <a:avLst/>
          </a:prstGeom>
          <a:noFill/>
        </p:spPr>
        <p:txBody>
          <a:bodyPr wrap="square" rtlCol="0">
            <a:spAutoFit/>
          </a:bodyPr>
          <a:lstStyle/>
          <a:p>
            <a:r>
              <a:rPr lang="en-US" dirty="0"/>
              <a:t>We can open one slit at a time (path is a classical variable)</a:t>
            </a:r>
          </a:p>
        </p:txBody>
      </p:sp>
      <p:sp>
        <p:nvSpPr>
          <p:cNvPr id="1124" name="TextBox 1123">
            <a:extLst>
              <a:ext uri="{FF2B5EF4-FFF2-40B4-BE49-F238E27FC236}">
                <a16:creationId xmlns:a16="http://schemas.microsoft.com/office/drawing/2014/main" id="{4D1E0EF5-5BF0-DD1A-C9BD-4B1E41431630}"/>
              </a:ext>
            </a:extLst>
          </p:cNvPr>
          <p:cNvSpPr txBox="1"/>
          <p:nvPr/>
        </p:nvSpPr>
        <p:spPr>
          <a:xfrm>
            <a:off x="6664405" y="531882"/>
            <a:ext cx="2798821" cy="1477328"/>
          </a:xfrm>
          <a:prstGeom prst="rect">
            <a:avLst/>
          </a:prstGeom>
          <a:noFill/>
        </p:spPr>
        <p:txBody>
          <a:bodyPr wrap="square" rtlCol="0">
            <a:spAutoFit/>
          </a:bodyPr>
          <a:lstStyle/>
          <a:p>
            <a:r>
              <a:rPr lang="en-US" dirty="0"/>
              <a:t>Interference cannot be understood as statistical mixture of single slit open (phase difference is a quantum variable)</a:t>
            </a:r>
          </a:p>
        </p:txBody>
      </p:sp>
      <p:sp>
        <p:nvSpPr>
          <p:cNvPr id="1125" name="TextBox 1124">
            <a:extLst>
              <a:ext uri="{FF2B5EF4-FFF2-40B4-BE49-F238E27FC236}">
                <a16:creationId xmlns:a16="http://schemas.microsoft.com/office/drawing/2014/main" id="{D813ABD8-701D-2C64-6D2B-B27CD0AAA362}"/>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“Quantum variables” cannot be described by “classical variables”</a:t>
            </a:r>
          </a:p>
        </p:txBody>
      </p:sp>
      <p:cxnSp>
        <p:nvCxnSpPr>
          <p:cNvPr id="2" name="Straight Connector 1">
            <a:extLst>
              <a:ext uri="{FF2B5EF4-FFF2-40B4-BE49-F238E27FC236}">
                <a16:creationId xmlns:a16="http://schemas.microsoft.com/office/drawing/2014/main" id="{3297A003-D920-5B13-EA09-928C2CBDD9CE}"/>
              </a:ext>
            </a:extLst>
          </p:cNvPr>
          <p:cNvCxnSpPr/>
          <p:nvPr/>
        </p:nvCxnSpPr>
        <p:spPr>
          <a:xfrm>
            <a:off x="10650555" y="1592918"/>
            <a:ext cx="0" cy="1856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 grpId="0"/>
      <p:bldP spid="1105" grpId="0"/>
      <p:bldP spid="1119" grpId="0"/>
      <p:bldP spid="1120" grpId="0"/>
      <p:bldP spid="1123" grpId="0"/>
      <p:bldP spid="1124" grpId="0"/>
      <p:bldP spid="1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87F79-28B2-B133-80AF-6FA5E74AB5F8}"/>
            </a:ext>
          </a:extLst>
        </p:cNvPr>
        <p:cNvGrpSpPr/>
        <p:nvPr/>
      </p:nvGrpSpPr>
      <p:grpSpPr>
        <a:xfrm>
          <a:off x="0" y="0"/>
          <a:ext cx="0" cy="0"/>
          <a:chOff x="0" y="0"/>
          <a:chExt cx="0" cy="0"/>
        </a:xfrm>
      </p:grpSpPr>
      <p:pic>
        <p:nvPicPr>
          <p:cNvPr id="1051" name="Picture 1050">
            <a:extLst>
              <a:ext uri="{FF2B5EF4-FFF2-40B4-BE49-F238E27FC236}">
                <a16:creationId xmlns:a16="http://schemas.microsoft.com/office/drawing/2014/main" id="{A95F2C3C-2CF6-C8FD-8F44-11B586ECF94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rot="5400000">
            <a:off x="4572668" y="2024954"/>
            <a:ext cx="4601955" cy="2212661"/>
          </a:xfrm>
          <a:prstGeom prst="rect">
            <a:avLst/>
          </a:prstGeom>
        </p:spPr>
      </p:pic>
      <p:pic>
        <p:nvPicPr>
          <p:cNvPr id="1052" name="Picture 1051">
            <a:extLst>
              <a:ext uri="{FF2B5EF4-FFF2-40B4-BE49-F238E27FC236}">
                <a16:creationId xmlns:a16="http://schemas.microsoft.com/office/drawing/2014/main" id="{26C847E9-3F9F-0463-ACAE-4A5FA45E5B22}"/>
              </a:ext>
            </a:extLst>
          </p:cNvPr>
          <p:cNvPicPr>
            <a:picLocks noChangeAspect="1"/>
          </p:cNvPicPr>
          <p:nvPr/>
        </p:nvPicPr>
        <p:blipFill rotWithShape="1">
          <a:blip r:embed="rId3">
            <a:clrChange>
              <a:clrFrom>
                <a:srgbClr val="FFFFFF"/>
              </a:clrFrom>
              <a:clrTo>
                <a:srgbClr val="FFFFFF">
                  <a:alpha val="0"/>
                </a:srgbClr>
              </a:clrTo>
            </a:clrChange>
          </a:blip>
          <a:srcRect l="505"/>
          <a:stretch/>
        </p:blipFill>
        <p:spPr>
          <a:xfrm rot="5400000">
            <a:off x="4562332" y="2003506"/>
            <a:ext cx="4622630" cy="2231452"/>
          </a:xfrm>
          <a:prstGeom prst="rect">
            <a:avLst/>
          </a:prstGeom>
        </p:spPr>
      </p:pic>
      <p:pic>
        <p:nvPicPr>
          <p:cNvPr id="1053" name="Picture 1052">
            <a:extLst>
              <a:ext uri="{FF2B5EF4-FFF2-40B4-BE49-F238E27FC236}">
                <a16:creationId xmlns:a16="http://schemas.microsoft.com/office/drawing/2014/main" id="{4C84BEE6-274F-98DF-3F1C-B71238C3253B}"/>
              </a:ext>
            </a:extLst>
          </p:cNvPr>
          <p:cNvPicPr>
            <a:picLocks noChangeAspect="1"/>
          </p:cNvPicPr>
          <p:nvPr/>
        </p:nvPicPr>
        <p:blipFill rotWithShape="1">
          <a:blip r:embed="rId4">
            <a:clrChange>
              <a:clrFrom>
                <a:srgbClr val="FFFFFF"/>
              </a:clrFrom>
              <a:clrTo>
                <a:srgbClr val="FFFFFF">
                  <a:alpha val="0"/>
                </a:srgbClr>
              </a:clrTo>
            </a:clrChange>
          </a:blip>
          <a:srcRect l="447"/>
          <a:stretch/>
        </p:blipFill>
        <p:spPr>
          <a:xfrm rot="5400000">
            <a:off x="4565621" y="2003506"/>
            <a:ext cx="4601956" cy="2231452"/>
          </a:xfrm>
          <a:prstGeom prst="rect">
            <a:avLst/>
          </a:prstGeom>
        </p:spPr>
      </p:pic>
      <p:cxnSp>
        <p:nvCxnSpPr>
          <p:cNvPr id="4" name="Straight Connector 3">
            <a:extLst>
              <a:ext uri="{FF2B5EF4-FFF2-40B4-BE49-F238E27FC236}">
                <a16:creationId xmlns:a16="http://schemas.microsoft.com/office/drawing/2014/main" id="{01AB679F-B30B-8F35-5EE8-9131DC1534BC}"/>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A3A6527D-E5DF-C90F-3D30-DF8C61F941EB}"/>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1E3551C3-9679-C5A9-37B2-D2FFEF68F170}"/>
                </a:ext>
              </a:extLst>
            </p:cNvPr>
            <p:cNvPicPr>
              <a:picLocks noChangeAspect="1"/>
            </p:cNvPicPr>
            <p:nvPr/>
          </p:nvPicPr>
          <p:blipFill rotWithShape="1">
            <a:blip r:embed="rId5">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B2BB80FC-0D20-F254-A232-3F2AC804A71A}"/>
                </a:ext>
              </a:extLst>
            </p:cNvPr>
            <p:cNvPicPr>
              <a:picLocks noChangeAspect="1"/>
            </p:cNvPicPr>
            <p:nvPr/>
          </p:nvPicPr>
          <p:blipFill rotWithShape="1">
            <a:blip r:embed="rId6">
              <a:clrChange>
                <a:clrFrom>
                  <a:srgbClr val="FFFFFF"/>
                </a:clrFrom>
                <a:clrTo>
                  <a:srgbClr val="FFFFFF">
                    <a:alpha val="0"/>
                  </a:srgbClr>
                </a:clrTo>
              </a:clrChange>
            </a:blip>
            <a:srcRect l="649"/>
            <a:stretch/>
          </p:blipFill>
          <p:spPr>
            <a:xfrm>
              <a:off x="3108092" y="1173320"/>
              <a:ext cx="4601955" cy="2212661"/>
            </a:xfrm>
            <a:prstGeom prst="rect">
              <a:avLst/>
            </a:prstGeom>
          </p:spPr>
        </p:pic>
        <p:pic>
          <p:nvPicPr>
            <p:cNvPr id="26" name="Picture 25">
              <a:extLst>
                <a:ext uri="{FF2B5EF4-FFF2-40B4-BE49-F238E27FC236}">
                  <a16:creationId xmlns:a16="http://schemas.microsoft.com/office/drawing/2014/main" id="{BE0E7090-07E2-0B54-F09F-D695B9F03E9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a:off x="3059523" y="1173322"/>
              <a:ext cx="4601955" cy="2212661"/>
            </a:xfrm>
            <a:prstGeom prst="rect">
              <a:avLst/>
            </a:prstGeom>
          </p:spPr>
        </p:pic>
      </p:grpSp>
      <p:sp>
        <p:nvSpPr>
          <p:cNvPr id="1047" name="Rectangle 1046">
            <a:extLst>
              <a:ext uri="{FF2B5EF4-FFF2-40B4-BE49-F238E27FC236}">
                <a16:creationId xmlns:a16="http://schemas.microsoft.com/office/drawing/2014/main" id="{77554BB7-54D7-9AE2-D48C-088E66A91AAA}"/>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B3B3E3FF-A1C3-5E1B-0E77-9545D1C4C63D}"/>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B091A866-1C9E-A8CB-CED6-99E5FE20D68C}"/>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71C3040A-9F30-5AEA-8DB2-E2EA74CC4A0C}"/>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grpSp>
        <p:nvGrpSpPr>
          <p:cNvPr id="1121" name="Group 1120">
            <a:extLst>
              <a:ext uri="{FF2B5EF4-FFF2-40B4-BE49-F238E27FC236}">
                <a16:creationId xmlns:a16="http://schemas.microsoft.com/office/drawing/2014/main" id="{3D293333-4554-7B57-DC52-7ED3AD6F010E}"/>
              </a:ext>
            </a:extLst>
          </p:cNvPr>
          <p:cNvGrpSpPr/>
          <p:nvPr/>
        </p:nvGrpSpPr>
        <p:grpSpPr>
          <a:xfrm>
            <a:off x="9103979" y="1206072"/>
            <a:ext cx="3022293" cy="2638476"/>
            <a:chOff x="2866991" y="1198978"/>
            <a:chExt cx="4353528" cy="3800652"/>
          </a:xfrm>
        </p:grpSpPr>
        <p:grpSp>
          <p:nvGrpSpPr>
            <p:cNvPr id="1101" name="Group 1100">
              <a:extLst>
                <a:ext uri="{FF2B5EF4-FFF2-40B4-BE49-F238E27FC236}">
                  <a16:creationId xmlns:a16="http://schemas.microsoft.com/office/drawing/2014/main" id="{C2023F45-1DDB-5DC2-364D-EB51CC0D4AEF}"/>
                </a:ext>
              </a:extLst>
            </p:cNvPr>
            <p:cNvGrpSpPr/>
            <p:nvPr/>
          </p:nvGrpSpPr>
          <p:grpSpPr>
            <a:xfrm>
              <a:off x="3757657" y="1198978"/>
              <a:ext cx="2674503" cy="3800652"/>
              <a:chOff x="6689695" y="3754872"/>
              <a:chExt cx="1916430" cy="2723379"/>
            </a:xfrm>
          </p:grpSpPr>
          <p:grpSp>
            <p:nvGrpSpPr>
              <p:cNvPr id="1102" name="Group 1101">
                <a:extLst>
                  <a:ext uri="{FF2B5EF4-FFF2-40B4-BE49-F238E27FC236}">
                    <a16:creationId xmlns:a16="http://schemas.microsoft.com/office/drawing/2014/main" id="{933D4162-0121-30E0-5D4C-7CE2159BF76E}"/>
                  </a:ext>
                </a:extLst>
              </p:cNvPr>
              <p:cNvGrpSpPr/>
              <p:nvPr/>
            </p:nvGrpSpPr>
            <p:grpSpPr>
              <a:xfrm>
                <a:off x="6689695" y="4154166"/>
                <a:ext cx="1916430" cy="1916266"/>
                <a:chOff x="2521889" y="2808131"/>
                <a:chExt cx="1916430" cy="1916266"/>
              </a:xfrm>
            </p:grpSpPr>
            <p:sp>
              <p:nvSpPr>
                <p:cNvPr id="1108" name="Oval 1107">
                  <a:extLst>
                    <a:ext uri="{FF2B5EF4-FFF2-40B4-BE49-F238E27FC236}">
                      <a16:creationId xmlns:a16="http://schemas.microsoft.com/office/drawing/2014/main" id="{343EE794-66AA-A52B-4013-9618F92DE0F6}"/>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0C2FD584-981A-315A-4680-6799605AB0F2}"/>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291F3EA7-6309-C623-AAC7-7F9BA0235DA9}"/>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8BFBA6D4-23A6-E764-6240-8AC6637A4AA5}"/>
                    </a:ext>
                  </a:extLst>
                </p:cNvPr>
                <p:cNvGrpSpPr/>
                <p:nvPr/>
              </p:nvGrpSpPr>
              <p:grpSpPr>
                <a:xfrm>
                  <a:off x="2923755" y="2808131"/>
                  <a:ext cx="1112528" cy="1916266"/>
                  <a:chOff x="2734489" y="2655731"/>
                  <a:chExt cx="1186260" cy="1916266"/>
                </a:xfrm>
              </p:grpSpPr>
              <p:sp>
                <p:nvSpPr>
                  <p:cNvPr id="1115" name="Oval 1114">
                    <a:extLst>
                      <a:ext uri="{FF2B5EF4-FFF2-40B4-BE49-F238E27FC236}">
                        <a16:creationId xmlns:a16="http://schemas.microsoft.com/office/drawing/2014/main" id="{0873361E-CDBC-6318-9A40-8FF891FAA0E1}"/>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6646E9CF-C4AD-574F-4C0F-F5073F7CF48D}"/>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B29D9629-89DF-D476-862D-6D83B7CEBE0E}"/>
                    </a:ext>
                  </a:extLst>
                </p:cNvPr>
                <p:cNvGrpSpPr/>
                <p:nvPr/>
              </p:nvGrpSpPr>
              <p:grpSpPr>
                <a:xfrm rot="16200000">
                  <a:off x="2923922" y="2810085"/>
                  <a:ext cx="1112528" cy="1916266"/>
                  <a:chOff x="2734489" y="2655731"/>
                  <a:chExt cx="1186260" cy="1916266"/>
                </a:xfrm>
              </p:grpSpPr>
              <p:sp>
                <p:nvSpPr>
                  <p:cNvPr id="1113" name="Oval 1112">
                    <a:extLst>
                      <a:ext uri="{FF2B5EF4-FFF2-40B4-BE49-F238E27FC236}">
                        <a16:creationId xmlns:a16="http://schemas.microsoft.com/office/drawing/2014/main" id="{4D9F9EDE-C0E5-B428-C0F0-9ED2037E3D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6E883962-D1CD-161D-2AAF-3E9E5D658592}"/>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1103" name="Group 1102">
                <a:extLst>
                  <a:ext uri="{FF2B5EF4-FFF2-40B4-BE49-F238E27FC236}">
                    <a16:creationId xmlns:a16="http://schemas.microsoft.com/office/drawing/2014/main" id="{95363E05-84E4-5B63-D0B0-0A42E8E85019}"/>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66A85E42-97FE-E3D5-09EF-3C6E638B5066}"/>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E97B93D0-05FD-0E95-DEA4-725670575BC2}"/>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1117" name="Straight Connector 1116">
              <a:extLst>
                <a:ext uri="{FF2B5EF4-FFF2-40B4-BE49-F238E27FC236}">
                  <a16:creationId xmlns:a16="http://schemas.microsoft.com/office/drawing/2014/main" id="{98101AB8-E859-F973-72CE-BA1F473E582E}"/>
                </a:ext>
              </a:extLst>
            </p:cNvPr>
            <p:cNvCxnSpPr>
              <a:stCxn id="1116" idx="0"/>
              <a:endCxn id="1116" idx="2"/>
            </p:cNvCxnSpPr>
            <p:nvPr/>
          </p:nvCxnSpPr>
          <p:spPr>
            <a:xfrm>
              <a:off x="5094790" y="1756219"/>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1ABBF61-81D2-775E-D5F7-4E25CD165572}"/>
                </a:ext>
              </a:extLst>
            </p:cNvPr>
            <p:cNvCxnSpPr>
              <a:cxnSpLocks/>
              <a:stCxn id="1114" idx="2"/>
              <a:endCxn id="1114" idx="0"/>
            </p:cNvCxnSpPr>
            <p:nvPr/>
          </p:nvCxnSpPr>
          <p:spPr>
            <a:xfrm flipH="1">
              <a:off x="3757885" y="3096083"/>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3EDD7B5C-8756-0D24-476E-B499B0A7BC7C}"/>
                    </a:ext>
                  </a:extLst>
                </p:cNvPr>
                <p:cNvSpPr txBox="1"/>
                <p:nvPr/>
              </p:nvSpPr>
              <p:spPr>
                <a:xfrm>
                  <a:off x="6391189" y="2787082"/>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6391189" y="2787082"/>
                  <a:ext cx="829330" cy="532013"/>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0" name="TextBox 1119">
                  <a:extLst>
                    <a:ext uri="{FF2B5EF4-FFF2-40B4-BE49-F238E27FC236}">
                      <a16:creationId xmlns:a16="http://schemas.microsoft.com/office/drawing/2014/main" id="{3F91CFB3-5964-8322-A605-FC08E52AB1AA}"/>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22" name="TextBox 1121">
                <a:extLst>
                  <a:ext uri="{FF2B5EF4-FFF2-40B4-BE49-F238E27FC236}">
                    <a16:creationId xmlns:a16="http://schemas.microsoft.com/office/drawing/2014/main" id="{18CEE845-D2E2-4D93-9771-6B2F2F9F2F0E}"/>
                  </a:ext>
                </a:extLst>
              </p:cNvPr>
              <p:cNvSpPr txBox="1"/>
              <p:nvPr/>
            </p:nvSpPr>
            <p:spPr>
              <a:xfrm>
                <a:off x="10576111" y="2230205"/>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4C9858"/>
                          </a:solidFill>
                          <a:latin typeface="Cambria Math" panose="02040503050406030204" pitchFamily="18" charset="0"/>
                        </a:rPr>
                        <m:t>𝑚</m:t>
                      </m:r>
                    </m:oMath>
                  </m:oMathPara>
                </a14:m>
                <a:endParaRPr lang="en-US" dirty="0">
                  <a:solidFill>
                    <a:srgbClr val="4C9858"/>
                  </a:solidFill>
                </a:endParaRPr>
              </a:p>
            </p:txBody>
          </p:sp>
        </mc:Choice>
        <mc:Fallback xmlns="">
          <p:sp>
            <p:nvSpPr>
              <p:cNvPr id="1122" name="TextBox 1121">
                <a:extLst>
                  <a:ext uri="{FF2B5EF4-FFF2-40B4-BE49-F238E27FC236}">
                    <a16:creationId xmlns:a16="http://schemas.microsoft.com/office/drawing/2014/main" id="{2FD1600A-8ED8-062C-0739-7F3CEB25B56C}"/>
                  </a:ext>
                </a:extLst>
              </p:cNvPr>
              <p:cNvSpPr txBox="1">
                <a:spLocks noRot="1" noChangeAspect="1" noMove="1" noResize="1" noEditPoints="1" noAdjustHandles="1" noChangeArrowheads="1" noChangeShapeType="1" noTextEdit="1"/>
              </p:cNvSpPr>
              <p:nvPr/>
            </p:nvSpPr>
            <p:spPr>
              <a:xfrm>
                <a:off x="10576111" y="2230205"/>
                <a:ext cx="435504" cy="369332"/>
              </a:xfrm>
              <a:prstGeom prst="rect">
                <a:avLst/>
              </a:prstGeom>
              <a:blipFill>
                <a:blip r:embed="rId13"/>
                <a:stretch>
                  <a:fillRect/>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A5D42A20-94B5-C41A-3C71-9F18F8555EA0}"/>
              </a:ext>
            </a:extLst>
          </p:cNvPr>
          <p:cNvSpPr txBox="1"/>
          <p:nvPr/>
        </p:nvSpPr>
        <p:spPr>
          <a:xfrm>
            <a:off x="2816455" y="531882"/>
            <a:ext cx="2798821" cy="1200329"/>
          </a:xfrm>
          <a:prstGeom prst="rect">
            <a:avLst/>
          </a:prstGeom>
          <a:noFill/>
        </p:spPr>
        <p:txBody>
          <a:bodyPr wrap="square" rtlCol="0">
            <a:spAutoFit/>
          </a:bodyPr>
          <a:lstStyle/>
          <a:p>
            <a:r>
              <a:rPr lang="en-US" dirty="0"/>
              <a:t>Maximally mixed state obtained by uncertainty on the open slit (uncertainty on classical variable)</a:t>
            </a:r>
          </a:p>
        </p:txBody>
      </p:sp>
      <p:sp>
        <p:nvSpPr>
          <p:cNvPr id="1124" name="TextBox 1123">
            <a:extLst>
              <a:ext uri="{FF2B5EF4-FFF2-40B4-BE49-F238E27FC236}">
                <a16:creationId xmlns:a16="http://schemas.microsoft.com/office/drawing/2014/main" id="{1A1E3870-4FF4-8F99-488F-CDD3D2F68D04}"/>
              </a:ext>
            </a:extLst>
          </p:cNvPr>
          <p:cNvSpPr txBox="1"/>
          <p:nvPr/>
        </p:nvSpPr>
        <p:spPr>
          <a:xfrm>
            <a:off x="6664405" y="531882"/>
            <a:ext cx="2798821" cy="1200329"/>
          </a:xfrm>
          <a:prstGeom prst="rect">
            <a:avLst/>
          </a:prstGeom>
          <a:noFill/>
        </p:spPr>
        <p:txBody>
          <a:bodyPr wrap="square" rtlCol="0">
            <a:spAutoFit/>
          </a:bodyPr>
          <a:lstStyle/>
          <a:p>
            <a:r>
              <a:rPr lang="en-US" dirty="0"/>
              <a:t>Maximally mixed state obtained by uncertainty on the phase difference (quantum variable)</a:t>
            </a:r>
          </a:p>
        </p:txBody>
      </p:sp>
      <p:sp>
        <p:nvSpPr>
          <p:cNvPr id="1125" name="TextBox 1124">
            <a:extLst>
              <a:ext uri="{FF2B5EF4-FFF2-40B4-BE49-F238E27FC236}">
                <a16:creationId xmlns:a16="http://schemas.microsoft.com/office/drawing/2014/main" id="{BB214B7F-90BA-29E7-7E96-32140DF5D3DB}"/>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Uncertainty on “quantum variables” can be represented by uncertainty on “classical variables”</a:t>
            </a:r>
          </a:p>
        </p:txBody>
      </p:sp>
    </p:spTree>
    <p:extLst>
      <p:ext uri="{BB962C8B-B14F-4D97-AF65-F5344CB8AC3E}">
        <p14:creationId xmlns:p14="http://schemas.microsoft.com/office/powerpoint/2010/main" val="11860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p:bldP spid="11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program</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339082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1B1B-D9DE-1E70-7EE0-668E0007ED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3D4E29-9380-5419-DF25-AF1D527F89D4}"/>
              </a:ext>
            </a:extLst>
          </p:cNvPr>
          <p:cNvSpPr txBox="1"/>
          <p:nvPr/>
        </p:nvSpPr>
        <p:spPr>
          <a:xfrm>
            <a:off x="967564" y="476239"/>
            <a:ext cx="10398359" cy="646331"/>
          </a:xfrm>
          <a:prstGeom prst="rect">
            <a:avLst/>
          </a:prstGeom>
          <a:noFill/>
        </p:spPr>
        <p:txBody>
          <a:bodyPr wrap="none" rtlCol="0">
            <a:spAutoFit/>
          </a:bodyPr>
          <a:lstStyle/>
          <a:p>
            <a:pPr algn="ctr"/>
            <a:r>
              <a:rPr lang="en-US" sz="3600" dirty="0"/>
              <a:t>Mathematically, operators do not commute in general: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C8E6A6-E345-69FC-F5E4-CF933C3CE356}"/>
                  </a:ext>
                </a:extLst>
              </p:cNvPr>
              <p:cNvSpPr txBox="1"/>
              <p:nvPr/>
            </p:nvSpPr>
            <p:spPr>
              <a:xfrm>
                <a:off x="3245078" y="1137666"/>
                <a:ext cx="5843331"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𝜌</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𝜌</m:t>
                      </m:r>
                      <m:r>
                        <a:rPr lang="en-US" sz="5400" b="0" i="1" smtClean="0">
                          <a:latin typeface="Cambria Math" panose="02040503050406030204" pitchFamily="18" charset="0"/>
                        </a:rPr>
                        <m:t>]</m:t>
                      </m:r>
                    </m:oMath>
                  </m:oMathPara>
                </a14:m>
                <a:endParaRPr lang="en-US" sz="5400" dirty="0"/>
              </a:p>
            </p:txBody>
          </p:sp>
        </mc:Choice>
        <mc:Fallback xmlns="">
          <p:sp>
            <p:nvSpPr>
              <p:cNvPr id="4" name="TextBox 3">
                <a:extLst>
                  <a:ext uri="{FF2B5EF4-FFF2-40B4-BE49-F238E27FC236}">
                    <a16:creationId xmlns:a16="http://schemas.microsoft.com/office/drawing/2014/main" id="{3FC8E6A6-E345-69FC-F5E4-CF933C3CE356}"/>
                  </a:ext>
                </a:extLst>
              </p:cNvPr>
              <p:cNvSpPr txBox="1">
                <a:spLocks noRot="1" noChangeAspect="1" noMove="1" noResize="1" noEditPoints="1" noAdjustHandles="1" noChangeArrowheads="1" noChangeShapeType="1" noTextEdit="1"/>
              </p:cNvSpPr>
              <p:nvPr/>
            </p:nvSpPr>
            <p:spPr>
              <a:xfrm>
                <a:off x="3245078" y="1137666"/>
                <a:ext cx="5843331"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3CB00E-32F1-9969-D487-F9238BF7B363}"/>
                  </a:ext>
                </a:extLst>
              </p:cNvPr>
              <p:cNvSpPr txBox="1"/>
              <p:nvPr/>
            </p:nvSpPr>
            <p:spPr>
              <a:xfrm>
                <a:off x="362173" y="3207141"/>
                <a:ext cx="11609140"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e>
                      </m:d>
                      <m:r>
                        <a:rPr lang="en-US" sz="5400" b="0" i="1" smtClean="0">
                          <a:latin typeface="Cambria Math" panose="02040503050406030204" pitchFamily="18" charset="0"/>
                        </a:rPr>
                        <m:t>=</m:t>
                      </m:r>
                      <m:r>
                        <m:rPr>
                          <m:sty m:val="p"/>
                        </m:rPr>
                        <a:rPr lang="en-US" sz="5400" i="1">
                          <a:latin typeface="Cambria Math" panose="02040503050406030204" pitchFamily="18" charset="0"/>
                        </a:rPr>
                        <m:t>tr</m:t>
                      </m:r>
                      <m:d>
                        <m:dPr>
                          <m:begChr m:val="["/>
                          <m:endChr m:val="]"/>
                          <m:ctrlPr>
                            <a:rPr lang="en-US" sz="5400" i="1">
                              <a:latin typeface="Cambria Math" panose="02040503050406030204" pitchFamily="18" charset="0"/>
                            </a:rPr>
                          </m:ctrlPr>
                        </m:dPr>
                        <m:e>
                          <m:r>
                            <a:rPr lang="en-US" sz="5400" i="1">
                              <a:latin typeface="Cambria Math" panose="02040503050406030204" pitchFamily="18" charset="0"/>
                            </a:rPr>
                            <m:t>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 </m:t>
                          </m:r>
                          <m:r>
                            <a:rPr lang="en-US" sz="5400" b="0" i="1" smtClean="0">
                              <a:latin typeface="Cambria Math" panose="02040503050406030204" pitchFamily="18" charset="0"/>
                            </a:rPr>
                            <m:t>𝐴</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m:t>
                      </m:r>
                    </m:oMath>
                  </m:oMathPara>
                </a14:m>
                <a:endParaRPr lang="en-US" sz="5400" dirty="0"/>
              </a:p>
            </p:txBody>
          </p:sp>
        </mc:Choice>
        <mc:Fallback xmlns="">
          <p:sp>
            <p:nvSpPr>
              <p:cNvPr id="5" name="TextBox 4">
                <a:extLst>
                  <a:ext uri="{FF2B5EF4-FFF2-40B4-BE49-F238E27FC236}">
                    <a16:creationId xmlns:a16="http://schemas.microsoft.com/office/drawing/2014/main" id="{A53CB00E-32F1-9969-D487-F9238BF7B363}"/>
                  </a:ext>
                </a:extLst>
              </p:cNvPr>
              <p:cNvSpPr txBox="1">
                <a:spLocks noRot="1" noChangeAspect="1" noMove="1" noResize="1" noEditPoints="1" noAdjustHandles="1" noChangeArrowheads="1" noChangeShapeType="1" noTextEdit="1"/>
              </p:cNvSpPr>
              <p:nvPr/>
            </p:nvSpPr>
            <p:spPr>
              <a:xfrm>
                <a:off x="362173" y="3207141"/>
                <a:ext cx="11609140"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88F5F2-A5BB-6F21-E027-980950DB6699}"/>
                  </a:ext>
                </a:extLst>
              </p:cNvPr>
              <p:cNvSpPr txBox="1"/>
              <p:nvPr/>
            </p:nvSpPr>
            <p:spPr>
              <a:xfrm>
                <a:off x="441394" y="2464492"/>
                <a:ext cx="11450699" cy="646331"/>
              </a:xfrm>
              <a:prstGeom prst="rect">
                <a:avLst/>
              </a:prstGeom>
              <a:noFill/>
            </p:spPr>
            <p:txBody>
              <a:bodyPr wrap="none" rtlCol="0">
                <a:spAutoFit/>
              </a:bodyPr>
              <a:lstStyle/>
              <a:p>
                <a:pPr algn="ctr"/>
                <a:r>
                  <a:rPr lang="en-US" sz="3600" dirty="0"/>
                  <a:t>But they “commute” for the maximally mixed state </a:t>
                </a:r>
                <a14:m>
                  <m:oMath xmlns:m="http://schemas.openxmlformats.org/officeDocument/2006/math">
                    <m:r>
                      <a:rPr lang="en-US" sz="3600" b="0" i="1" smtClean="0">
                        <a:latin typeface="Cambria Math" panose="02040503050406030204" pitchFamily="18" charset="0"/>
                      </a:rPr>
                      <m:t>𝜌</m:t>
                    </m:r>
                    <m:r>
                      <a:rPr lang="en-US" sz="3600" b="0" i="1" smtClean="0">
                        <a:latin typeface="Cambria Math" panose="02040503050406030204" pitchFamily="18" charset="0"/>
                      </a:rPr>
                      <m:t>=</m:t>
                    </m:r>
                    <m:r>
                      <a:rPr lang="en-US" sz="3600" b="0" i="1" smtClean="0">
                        <a:latin typeface="Cambria Math" panose="02040503050406030204" pitchFamily="18" charset="0"/>
                      </a:rPr>
                      <m:t>𝐼</m:t>
                    </m:r>
                    <m:r>
                      <a:rPr lang="en-US" sz="3600" b="0" i="1" smtClean="0">
                        <a:latin typeface="Cambria Math" panose="02040503050406030204" pitchFamily="18" charset="0"/>
                      </a:rPr>
                      <m:t>/</m:t>
                    </m:r>
                    <m:r>
                      <a:rPr lang="en-US" sz="3600" b="0" i="1" smtClean="0">
                        <a:latin typeface="Cambria Math" panose="02040503050406030204" pitchFamily="18" charset="0"/>
                      </a:rPr>
                      <m:t>𝑛</m:t>
                    </m:r>
                  </m:oMath>
                </a14:m>
                <a:r>
                  <a:rPr lang="en-US" sz="3600" dirty="0"/>
                  <a:t>:</a:t>
                </a:r>
              </a:p>
            </p:txBody>
          </p:sp>
        </mc:Choice>
        <mc:Fallback xmlns="">
          <p:sp>
            <p:nvSpPr>
              <p:cNvPr id="6" name="TextBox 5">
                <a:extLst>
                  <a:ext uri="{FF2B5EF4-FFF2-40B4-BE49-F238E27FC236}">
                    <a16:creationId xmlns:a16="http://schemas.microsoft.com/office/drawing/2014/main" id="{FD88F5F2-A5BB-6F21-E027-980950DB6699}"/>
                  </a:ext>
                </a:extLst>
              </p:cNvPr>
              <p:cNvSpPr txBox="1">
                <a:spLocks noRot="1" noChangeAspect="1" noMove="1" noResize="1" noEditPoints="1" noAdjustHandles="1" noChangeArrowheads="1" noChangeShapeType="1" noTextEdit="1"/>
              </p:cNvSpPr>
              <p:nvPr/>
            </p:nvSpPr>
            <p:spPr>
              <a:xfrm>
                <a:off x="441394" y="2464492"/>
                <a:ext cx="11450699" cy="646331"/>
              </a:xfrm>
              <a:prstGeom prst="rect">
                <a:avLst/>
              </a:prstGeom>
              <a:blipFill>
                <a:blip r:embed="rId4"/>
                <a:stretch>
                  <a:fillRect l="-1118" t="-14151" r="-1118"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4CB801-959C-CB0D-FEA1-C3E611E9FF5B}"/>
                  </a:ext>
                </a:extLst>
              </p:cNvPr>
              <p:cNvSpPr txBox="1"/>
              <p:nvPr/>
            </p:nvSpPr>
            <p:spPr>
              <a:xfrm>
                <a:off x="1508288" y="4452745"/>
                <a:ext cx="7256217"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𝜌</m:t>
                    </m:r>
                  </m:oMath>
                </a14:m>
                <a:r>
                  <a:rPr lang="en-US" sz="2800" dirty="0"/>
                  <a:t> commutes with both </a:t>
                </a:r>
                <a14:m>
                  <m:oMath xmlns:m="http://schemas.openxmlformats.org/officeDocument/2006/math">
                    <m:r>
                      <a:rPr lang="en-US" sz="2800" b="0" i="1" smtClean="0">
                        <a:latin typeface="Cambria Math" panose="02040503050406030204" pitchFamily="18" charset="0"/>
                      </a:rPr>
                      <m:t>𝐴</m:t>
                    </m:r>
                  </m:oMath>
                </a14:m>
                <a:r>
                  <a:rPr lang="en-US" sz="2800" dirty="0"/>
                  <a:t> and </a:t>
                </a:r>
                <a14:m>
                  <m:oMath xmlns:m="http://schemas.openxmlformats.org/officeDocument/2006/math">
                    <m:r>
                      <a:rPr lang="en-US" sz="2800" b="0" i="1" smtClean="0">
                        <a:latin typeface="Cambria Math" panose="02040503050406030204" pitchFamily="18" charset="0"/>
                      </a:rPr>
                      <m:t>𝐵</m:t>
                    </m:r>
                  </m:oMath>
                </a14:m>
                <a:r>
                  <a:rPr lang="en-US" sz="2800" dirty="0"/>
                  <a:t> </a:t>
                </a:r>
                <a14:m>
                  <m:oMath xmlns:m="http://schemas.openxmlformats.org/officeDocument/2006/math">
                    <m:r>
                      <a:rPr lang="en-US" sz="2800" b="0" i="1" dirty="0" smtClean="0">
                        <a:latin typeface="Cambria Math" panose="02040503050406030204" pitchFamily="18" charset="0"/>
                      </a:rPr>
                      <m:t>⇒</m:t>
                    </m:r>
                  </m:oMath>
                </a14:m>
                <a:r>
                  <a:rPr lang="en-US" sz="2800" dirty="0"/>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𝐴𝐵</m:t>
                        </m:r>
                      </m:e>
                    </m:d>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𝐵</m:t>
                        </m:r>
                        <m:r>
                          <a:rPr lang="en-US" sz="2800" b="0" i="1" smtClean="0">
                            <a:latin typeface="Cambria Math" panose="02040503050406030204" pitchFamily="18" charset="0"/>
                          </a:rPr>
                          <m:t>𝐴</m:t>
                        </m:r>
                      </m:e>
                    </m:d>
                    <m:r>
                      <a:rPr lang="en-US" sz="2800" b="0" i="1" smtClean="0">
                        <a:latin typeface="Cambria Math" panose="02040503050406030204" pitchFamily="18" charset="0"/>
                      </a:rPr>
                      <m:t> </m:t>
                    </m:r>
                  </m:oMath>
                </a14:m>
                <a:endParaRPr lang="en-US" sz="2800" dirty="0"/>
              </a:p>
            </p:txBody>
          </p:sp>
        </mc:Choice>
        <mc:Fallback xmlns="">
          <p:sp>
            <p:nvSpPr>
              <p:cNvPr id="8" name="TextBox 7">
                <a:extLst>
                  <a:ext uri="{FF2B5EF4-FFF2-40B4-BE49-F238E27FC236}">
                    <a16:creationId xmlns:a16="http://schemas.microsoft.com/office/drawing/2014/main" id="{EA4CB801-959C-CB0D-FEA1-C3E611E9FF5B}"/>
                  </a:ext>
                </a:extLst>
              </p:cNvPr>
              <p:cNvSpPr txBox="1">
                <a:spLocks noRot="1" noChangeAspect="1" noMove="1" noResize="1" noEditPoints="1" noAdjustHandles="1" noChangeArrowheads="1" noChangeShapeType="1" noTextEdit="1"/>
              </p:cNvSpPr>
              <p:nvPr/>
            </p:nvSpPr>
            <p:spPr>
              <a:xfrm>
                <a:off x="1508288" y="4452745"/>
                <a:ext cx="7256217" cy="523220"/>
              </a:xfrm>
              <a:prstGeom prst="rect">
                <a:avLst/>
              </a:prstGeom>
              <a:blipFill>
                <a:blip r:embed="rId5"/>
                <a:stretch>
                  <a:fillRect t="-10465" b="-32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3E8770E-639E-3D1D-A9A4-3F03207DA458}"/>
              </a:ext>
            </a:extLst>
          </p:cNvPr>
          <p:cNvSpPr txBox="1"/>
          <p:nvPr/>
        </p:nvSpPr>
        <p:spPr>
          <a:xfrm>
            <a:off x="2347274" y="5036629"/>
            <a:ext cx="5152116" cy="523220"/>
          </a:xfrm>
          <a:prstGeom prst="rect">
            <a:avLst/>
          </a:prstGeom>
          <a:noFill/>
        </p:spPr>
        <p:txBody>
          <a:bodyPr wrap="none" rtlCol="0">
            <a:spAutoFit/>
          </a:bodyPr>
          <a:lstStyle/>
          <a:p>
            <a:r>
              <a:rPr lang="en-US" sz="2800" dirty="0"/>
              <a:t>Both observables are well-defined</a:t>
            </a:r>
          </a:p>
        </p:txBody>
      </p:sp>
    </p:spTree>
    <p:extLst>
      <p:ext uri="{BB962C8B-B14F-4D97-AF65-F5344CB8AC3E}">
        <p14:creationId xmlns:p14="http://schemas.microsoft.com/office/powerpoint/2010/main" val="78658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86C01-7F4C-6256-8A52-F44D194C0771}"/>
              </a:ext>
            </a:extLst>
          </p:cNvPr>
          <p:cNvSpPr txBox="1"/>
          <p:nvPr/>
        </p:nvSpPr>
        <p:spPr>
          <a:xfrm>
            <a:off x="397809" y="310575"/>
            <a:ext cx="11073544" cy="954107"/>
          </a:xfrm>
          <a:prstGeom prst="rect">
            <a:avLst/>
          </a:prstGeom>
          <a:noFill/>
        </p:spPr>
        <p:txBody>
          <a:bodyPr wrap="none" rtlCol="0">
            <a:spAutoFit/>
          </a:bodyPr>
          <a:lstStyle/>
          <a:p>
            <a:r>
              <a:rPr lang="en-US" sz="2800" dirty="0"/>
              <a:t>As you increase entropy, the error you make pretended you have a mixture</a:t>
            </a:r>
            <a:br>
              <a:rPr lang="en-US" sz="2800" dirty="0"/>
            </a:br>
            <a:r>
              <a:rPr lang="en-US" sz="2800" dirty="0"/>
              <a:t>of eigenstates of any observable decreases</a:t>
            </a:r>
          </a:p>
        </p:txBody>
      </p:sp>
      <p:sp>
        <p:nvSpPr>
          <p:cNvPr id="23" name="TextBox 22">
            <a:extLst>
              <a:ext uri="{FF2B5EF4-FFF2-40B4-BE49-F238E27FC236}">
                <a16:creationId xmlns:a16="http://schemas.microsoft.com/office/drawing/2014/main" id="{4C9B0CAF-F035-D5C8-EC90-B94C4C96645A}"/>
              </a:ext>
            </a:extLst>
          </p:cNvPr>
          <p:cNvSpPr txBox="1"/>
          <p:nvPr/>
        </p:nvSpPr>
        <p:spPr>
          <a:xfrm>
            <a:off x="430842" y="2279314"/>
            <a:ext cx="7519431" cy="1077218"/>
          </a:xfrm>
          <a:prstGeom prst="rect">
            <a:avLst/>
          </a:prstGeom>
          <a:noFill/>
        </p:spPr>
        <p:txBody>
          <a:bodyPr wrap="none" rtlCol="0">
            <a:spAutoFit/>
          </a:bodyPr>
          <a:lstStyle/>
          <a:p>
            <a:r>
              <a:rPr lang="en-US" sz="3200" dirty="0">
                <a:solidFill>
                  <a:schemeClr val="accent6">
                    <a:lumMod val="75000"/>
                  </a:schemeClr>
                </a:solidFill>
              </a:rPr>
              <a:t>Conjecture: this works in infinite dimension,</a:t>
            </a:r>
            <a:br>
              <a:rPr lang="en-US" sz="3200" dirty="0">
                <a:solidFill>
                  <a:schemeClr val="accent6">
                    <a:lumMod val="75000"/>
                  </a:schemeClr>
                </a:solidFill>
              </a:rPr>
            </a:br>
            <a:r>
              <a:rPr lang="en-US" sz="3200" dirty="0">
                <a:solidFill>
                  <a:schemeClr val="accent6">
                    <a:lumMod val="75000"/>
                  </a:schemeClr>
                </a:solidFill>
              </a:rPr>
              <a:t>where there is no maximally mixed state</a:t>
            </a:r>
          </a:p>
        </p:txBody>
      </p:sp>
      <p:sp>
        <p:nvSpPr>
          <p:cNvPr id="24" name="TextBox 23">
            <a:extLst>
              <a:ext uri="{FF2B5EF4-FFF2-40B4-BE49-F238E27FC236}">
                <a16:creationId xmlns:a16="http://schemas.microsoft.com/office/drawing/2014/main" id="{E6377222-5A35-4D3F-F0BA-E84819ECFC85}"/>
              </a:ext>
            </a:extLst>
          </p:cNvPr>
          <p:cNvSpPr txBox="1"/>
          <p:nvPr/>
        </p:nvSpPr>
        <p:spPr>
          <a:xfrm>
            <a:off x="600849" y="3379150"/>
            <a:ext cx="7888826" cy="954107"/>
          </a:xfrm>
          <a:prstGeom prst="rect">
            <a:avLst/>
          </a:prstGeom>
          <a:noFill/>
        </p:spPr>
        <p:txBody>
          <a:bodyPr wrap="none" rtlCol="0">
            <a:spAutoFit/>
          </a:bodyPr>
          <a:lstStyle/>
          <a:p>
            <a:r>
              <a:rPr lang="en-US" sz="2800" dirty="0"/>
              <a:t>As you increase entropy, you can pretend your mixed</a:t>
            </a:r>
            <a:br>
              <a:rPr lang="en-US" sz="2800" dirty="0"/>
            </a:br>
            <a:r>
              <a:rPr lang="en-US" sz="2800" dirty="0"/>
              <a:t>state commutes with both position and momentum</a:t>
            </a:r>
          </a:p>
        </p:txBody>
      </p:sp>
      <p:grpSp>
        <p:nvGrpSpPr>
          <p:cNvPr id="25" name="Group 24">
            <a:extLst>
              <a:ext uri="{FF2B5EF4-FFF2-40B4-BE49-F238E27FC236}">
                <a16:creationId xmlns:a16="http://schemas.microsoft.com/office/drawing/2014/main" id="{310BEAF9-4FC4-040E-EF1B-881C8DD7C612}"/>
              </a:ext>
            </a:extLst>
          </p:cNvPr>
          <p:cNvGrpSpPr/>
          <p:nvPr/>
        </p:nvGrpSpPr>
        <p:grpSpPr>
          <a:xfrm>
            <a:off x="7973501" y="911199"/>
            <a:ext cx="3682387" cy="3269630"/>
            <a:chOff x="2866991" y="1198977"/>
            <a:chExt cx="4353528" cy="3800652"/>
          </a:xfrm>
        </p:grpSpPr>
        <p:grpSp>
          <p:nvGrpSpPr>
            <p:cNvPr id="26" name="Group 25">
              <a:extLst>
                <a:ext uri="{FF2B5EF4-FFF2-40B4-BE49-F238E27FC236}">
                  <a16:creationId xmlns:a16="http://schemas.microsoft.com/office/drawing/2014/main" id="{9664EB1C-2DCB-3F56-EACF-CE19ED621951}"/>
                </a:ext>
              </a:extLst>
            </p:cNvPr>
            <p:cNvGrpSpPr/>
            <p:nvPr/>
          </p:nvGrpSpPr>
          <p:grpSpPr>
            <a:xfrm>
              <a:off x="3757656" y="1198977"/>
              <a:ext cx="2674502" cy="3800652"/>
              <a:chOff x="6689694" y="3754872"/>
              <a:chExt cx="1916430" cy="2723379"/>
            </a:xfrm>
          </p:grpSpPr>
          <p:grpSp>
            <p:nvGrpSpPr>
              <p:cNvPr id="31" name="Group 30">
                <a:extLst>
                  <a:ext uri="{FF2B5EF4-FFF2-40B4-BE49-F238E27FC236}">
                    <a16:creationId xmlns:a16="http://schemas.microsoft.com/office/drawing/2014/main" id="{C70A846C-C4C9-E40C-0A84-EB3C030EF1B1}"/>
                  </a:ext>
                </a:extLst>
              </p:cNvPr>
              <p:cNvGrpSpPr/>
              <p:nvPr/>
            </p:nvGrpSpPr>
            <p:grpSpPr>
              <a:xfrm>
                <a:off x="6689694" y="4154166"/>
                <a:ext cx="1916430" cy="1916266"/>
                <a:chOff x="2521889" y="2808131"/>
                <a:chExt cx="1916430" cy="1916266"/>
              </a:xfrm>
            </p:grpSpPr>
            <p:sp>
              <p:nvSpPr>
                <p:cNvPr id="35" name="Oval 34">
                  <a:extLst>
                    <a:ext uri="{FF2B5EF4-FFF2-40B4-BE49-F238E27FC236}">
                      <a16:creationId xmlns:a16="http://schemas.microsoft.com/office/drawing/2014/main" id="{17E0E951-43E8-5945-6FC9-67F187AE8691}"/>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1">
                  <a:extLst>
                    <a:ext uri="{FF2B5EF4-FFF2-40B4-BE49-F238E27FC236}">
                      <a16:creationId xmlns:a16="http://schemas.microsoft.com/office/drawing/2014/main" id="{CBEBE85D-F607-0164-C854-8333C4B1B4CE}"/>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36BA701-DA4A-2A5E-883C-2D0C3E40D1C5}"/>
                    </a:ext>
                  </a:extLst>
                </p:cNvPr>
                <p:cNvSpPr/>
                <p:nvPr/>
              </p:nvSpPr>
              <p:spPr>
                <a:xfrm>
                  <a:off x="3082065" y="3368307"/>
                  <a:ext cx="795915" cy="795913"/>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8" name="Group 37">
                  <a:extLst>
                    <a:ext uri="{FF2B5EF4-FFF2-40B4-BE49-F238E27FC236}">
                      <a16:creationId xmlns:a16="http://schemas.microsoft.com/office/drawing/2014/main" id="{2333F832-22E0-C80E-6EF8-6F9C99ED5A69}"/>
                    </a:ext>
                  </a:extLst>
                </p:cNvPr>
                <p:cNvGrpSpPr/>
                <p:nvPr/>
              </p:nvGrpSpPr>
              <p:grpSpPr>
                <a:xfrm>
                  <a:off x="2923755" y="2808131"/>
                  <a:ext cx="1112528" cy="1916266"/>
                  <a:chOff x="2734489" y="2655731"/>
                  <a:chExt cx="1186260" cy="1916266"/>
                </a:xfrm>
              </p:grpSpPr>
              <p:sp>
                <p:nvSpPr>
                  <p:cNvPr id="42" name="Oval 41">
                    <a:extLst>
                      <a:ext uri="{FF2B5EF4-FFF2-40B4-BE49-F238E27FC236}">
                        <a16:creationId xmlns:a16="http://schemas.microsoft.com/office/drawing/2014/main" id="{D0DCE3D1-FC57-8CE8-5FB9-ACBD0D11BFB6}"/>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3" name="Oval 9">
                    <a:extLst>
                      <a:ext uri="{FF2B5EF4-FFF2-40B4-BE49-F238E27FC236}">
                        <a16:creationId xmlns:a16="http://schemas.microsoft.com/office/drawing/2014/main" id="{5973C058-BCB6-87CD-2555-AE973813D967}"/>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9" name="Group 38">
                  <a:extLst>
                    <a:ext uri="{FF2B5EF4-FFF2-40B4-BE49-F238E27FC236}">
                      <a16:creationId xmlns:a16="http://schemas.microsoft.com/office/drawing/2014/main" id="{6E811971-F492-B9D2-AF88-B009C00DEE8E}"/>
                    </a:ext>
                  </a:extLst>
                </p:cNvPr>
                <p:cNvGrpSpPr/>
                <p:nvPr/>
              </p:nvGrpSpPr>
              <p:grpSpPr>
                <a:xfrm rot="16200000">
                  <a:off x="2923922" y="2810085"/>
                  <a:ext cx="1112528" cy="1916266"/>
                  <a:chOff x="2734489" y="2655731"/>
                  <a:chExt cx="1186260" cy="1916266"/>
                </a:xfrm>
              </p:grpSpPr>
              <p:sp>
                <p:nvSpPr>
                  <p:cNvPr id="40" name="Oval 39">
                    <a:extLst>
                      <a:ext uri="{FF2B5EF4-FFF2-40B4-BE49-F238E27FC236}">
                        <a16:creationId xmlns:a16="http://schemas.microsoft.com/office/drawing/2014/main" id="{522E0F6F-79C7-9FCA-D184-96CD0AAFBD1A}"/>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1" name="Oval 9">
                    <a:extLst>
                      <a:ext uri="{FF2B5EF4-FFF2-40B4-BE49-F238E27FC236}">
                        <a16:creationId xmlns:a16="http://schemas.microsoft.com/office/drawing/2014/main" id="{7987C715-D823-067E-0960-E5E1B2989240}"/>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32" name="Group 31">
                <a:extLst>
                  <a:ext uri="{FF2B5EF4-FFF2-40B4-BE49-F238E27FC236}">
                    <a16:creationId xmlns:a16="http://schemas.microsoft.com/office/drawing/2014/main" id="{56D9BB4A-193F-8763-9267-2B3696C32C1A}"/>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0C98664-AE6B-ED43-C716-1DC446E9E3F4}"/>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AE1B02-B3F5-385E-C341-7D0A35B2BE06}"/>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27" name="Straight Connector 26">
              <a:extLst>
                <a:ext uri="{FF2B5EF4-FFF2-40B4-BE49-F238E27FC236}">
                  <a16:creationId xmlns:a16="http://schemas.microsoft.com/office/drawing/2014/main" id="{61DAC53D-CEA7-F00D-4594-8E2EB7F86D47}"/>
                </a:ext>
              </a:extLst>
            </p:cNvPr>
            <p:cNvCxnSpPr>
              <a:stCxn id="43" idx="0"/>
              <a:endCxn id="43" idx="2"/>
            </p:cNvCxnSpPr>
            <p:nvPr/>
          </p:nvCxnSpPr>
          <p:spPr>
            <a:xfrm>
              <a:off x="5094790" y="1756218"/>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FF7AA0-419F-0D6F-BF11-B98ED68BDB38}"/>
                </a:ext>
              </a:extLst>
            </p:cNvPr>
            <p:cNvCxnSpPr>
              <a:cxnSpLocks/>
              <a:stCxn id="41" idx="2"/>
              <a:endCxn id="41" idx="0"/>
            </p:cNvCxnSpPr>
            <p:nvPr/>
          </p:nvCxnSpPr>
          <p:spPr>
            <a:xfrm flipH="1">
              <a:off x="3757885" y="3096082"/>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18E9B53-1965-31D5-115D-944AFF92C30F}"/>
                    </a:ext>
                  </a:extLst>
                </p:cNvPr>
                <p:cNvSpPr txBox="1"/>
                <p:nvPr/>
              </p:nvSpPr>
              <p:spPr>
                <a:xfrm>
                  <a:off x="6391189" y="2787083"/>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29" name="TextBox 28">
                  <a:extLst>
                    <a:ext uri="{FF2B5EF4-FFF2-40B4-BE49-F238E27FC236}">
                      <a16:creationId xmlns:a16="http://schemas.microsoft.com/office/drawing/2014/main" id="{418E9B53-1965-31D5-115D-944AFF92C30F}"/>
                    </a:ext>
                  </a:extLst>
                </p:cNvPr>
                <p:cNvSpPr txBox="1">
                  <a:spLocks noRot="1" noChangeAspect="1" noMove="1" noResize="1" noEditPoints="1" noAdjustHandles="1" noChangeArrowheads="1" noChangeShapeType="1" noTextEdit="1"/>
                </p:cNvSpPr>
                <p:nvPr/>
              </p:nvSpPr>
              <p:spPr>
                <a:xfrm>
                  <a:off x="6391189" y="2787083"/>
                  <a:ext cx="829330" cy="53201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448ADD-408A-924C-21AD-A5A03346DF69}"/>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71448ADD-408A-924C-21AD-A5A03346DF69}"/>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a:stretch>
                </a:blipFill>
              </p:spPr>
              <p:txBody>
                <a:bodyPr/>
                <a:lstStyle/>
                <a:p>
                  <a:r>
                    <a:rPr lang="en-US">
                      <a:noFill/>
                    </a:rPr>
                    <a:t> </a:t>
                  </a:r>
                </a:p>
              </p:txBody>
            </p:sp>
          </mc:Fallback>
        </mc:AlternateContent>
      </p:grpSp>
      <p:sp>
        <p:nvSpPr>
          <p:cNvPr id="44" name="TextBox 43">
            <a:extLst>
              <a:ext uri="{FF2B5EF4-FFF2-40B4-BE49-F238E27FC236}">
                <a16:creationId xmlns:a16="http://schemas.microsoft.com/office/drawing/2014/main" id="{1C3C7119-8FCF-56D6-B4BC-BA8B9B693F0D}"/>
              </a:ext>
            </a:extLst>
          </p:cNvPr>
          <p:cNvSpPr txBox="1"/>
          <p:nvPr/>
        </p:nvSpPr>
        <p:spPr>
          <a:xfrm>
            <a:off x="1543050" y="5000625"/>
            <a:ext cx="6186630" cy="923330"/>
          </a:xfrm>
          <a:prstGeom prst="rect">
            <a:avLst/>
          </a:prstGeom>
          <a:noFill/>
        </p:spPr>
        <p:txBody>
          <a:bodyPr wrap="none" rtlCol="0">
            <a:spAutoFit/>
          </a:bodyPr>
          <a:lstStyle/>
          <a:p>
            <a:r>
              <a:rPr lang="en-US" sz="5400" dirty="0">
                <a:solidFill>
                  <a:srgbClr val="C00000"/>
                </a:solidFill>
              </a:rPr>
              <a:t>How do you prove it?</a:t>
            </a:r>
          </a:p>
        </p:txBody>
      </p:sp>
    </p:spTree>
    <p:extLst>
      <p:ext uri="{BB962C8B-B14F-4D97-AF65-F5344CB8AC3E}">
        <p14:creationId xmlns:p14="http://schemas.microsoft.com/office/powerpoint/2010/main" val="26348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55956-4187-4D36-C12C-930DDDBAF4B7}"/>
              </a:ext>
            </a:extLst>
          </p:cNvPr>
          <p:cNvPicPr>
            <a:picLocks noChangeAspect="1"/>
          </p:cNvPicPr>
          <p:nvPr/>
        </p:nvPicPr>
        <p:blipFill>
          <a:blip r:embed="rId2"/>
          <a:stretch>
            <a:fillRect/>
          </a:stretch>
        </p:blipFill>
        <p:spPr>
          <a:xfrm>
            <a:off x="700668" y="502166"/>
            <a:ext cx="3721958" cy="2680696"/>
          </a:xfrm>
          <a:prstGeom prst="rect">
            <a:avLst/>
          </a:prstGeom>
        </p:spPr>
      </p:pic>
      <p:grpSp>
        <p:nvGrpSpPr>
          <p:cNvPr id="7" name="Group 6">
            <a:extLst>
              <a:ext uri="{FF2B5EF4-FFF2-40B4-BE49-F238E27FC236}">
                <a16:creationId xmlns:a16="http://schemas.microsoft.com/office/drawing/2014/main" id="{C5B5664E-C8B9-7E4B-85EF-E4DCC46A0FD7}"/>
              </a:ext>
            </a:extLst>
          </p:cNvPr>
          <p:cNvGrpSpPr/>
          <p:nvPr/>
        </p:nvGrpSpPr>
        <p:grpSpPr>
          <a:xfrm>
            <a:off x="5390103" y="287251"/>
            <a:ext cx="5811253" cy="2936994"/>
            <a:chOff x="4902868" y="594274"/>
            <a:chExt cx="5811253" cy="2936994"/>
          </a:xfrm>
        </p:grpSpPr>
        <p:pic>
          <p:nvPicPr>
            <p:cNvPr id="5" name="Picture 4">
              <a:extLst>
                <a:ext uri="{FF2B5EF4-FFF2-40B4-BE49-F238E27FC236}">
                  <a16:creationId xmlns:a16="http://schemas.microsoft.com/office/drawing/2014/main" id="{F84F0959-466D-E260-1A33-473957097F75}"/>
                </a:ext>
              </a:extLst>
            </p:cNvPr>
            <p:cNvPicPr>
              <a:picLocks noChangeAspect="1"/>
            </p:cNvPicPr>
            <p:nvPr/>
          </p:nvPicPr>
          <p:blipFill>
            <a:blip r:embed="rId3"/>
            <a:stretch>
              <a:fillRect/>
            </a:stretch>
          </p:blipFill>
          <p:spPr>
            <a:xfrm>
              <a:off x="4908882" y="594274"/>
              <a:ext cx="5796407" cy="2936994"/>
            </a:xfrm>
            <a:prstGeom prst="rect">
              <a:avLst/>
            </a:prstGeom>
          </p:spPr>
        </p:pic>
        <p:sp>
          <p:nvSpPr>
            <p:cNvPr id="6" name="Rectangle 5">
              <a:extLst>
                <a:ext uri="{FF2B5EF4-FFF2-40B4-BE49-F238E27FC236}">
                  <a16:creationId xmlns:a16="http://schemas.microsoft.com/office/drawing/2014/main" id="{BF0D3F9D-4CEA-BEF2-28D7-BC14437394EA}"/>
                </a:ext>
              </a:extLst>
            </p:cNvPr>
            <p:cNvSpPr/>
            <p:nvPr/>
          </p:nvSpPr>
          <p:spPr>
            <a:xfrm>
              <a:off x="4902868" y="2370220"/>
              <a:ext cx="5811253" cy="1161048"/>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7E30018-A31B-2585-091A-BF1A891F8411}"/>
              </a:ext>
            </a:extLst>
          </p:cNvPr>
          <p:cNvPicPr>
            <a:picLocks noChangeAspect="1"/>
          </p:cNvPicPr>
          <p:nvPr/>
        </p:nvPicPr>
        <p:blipFill>
          <a:blip r:embed="rId4"/>
          <a:stretch>
            <a:fillRect/>
          </a:stretch>
        </p:blipFill>
        <p:spPr>
          <a:xfrm>
            <a:off x="1069883" y="3406163"/>
            <a:ext cx="7163017" cy="3105289"/>
          </a:xfrm>
          <a:prstGeom prst="rect">
            <a:avLst/>
          </a:prstGeom>
        </p:spPr>
      </p:pic>
      <p:sp>
        <p:nvSpPr>
          <p:cNvPr id="10" name="TextBox 9">
            <a:extLst>
              <a:ext uri="{FF2B5EF4-FFF2-40B4-BE49-F238E27FC236}">
                <a16:creationId xmlns:a16="http://schemas.microsoft.com/office/drawing/2014/main" id="{8532CCA9-DF27-8568-C799-C55F9B7BD3E2}"/>
              </a:ext>
            </a:extLst>
          </p:cNvPr>
          <p:cNvSpPr txBox="1"/>
          <p:nvPr/>
        </p:nvSpPr>
        <p:spPr>
          <a:xfrm>
            <a:off x="2561647" y="2905863"/>
            <a:ext cx="931665" cy="276999"/>
          </a:xfrm>
          <a:prstGeom prst="rect">
            <a:avLst/>
          </a:prstGeom>
          <a:noFill/>
        </p:spPr>
        <p:txBody>
          <a:bodyPr wrap="none" rtlCol="0">
            <a:spAutoFit/>
          </a:bodyPr>
          <a:lstStyle/>
          <a:p>
            <a:r>
              <a:rPr lang="en-US" sz="1200" dirty="0">
                <a:solidFill>
                  <a:schemeClr val="tx1">
                    <a:lumMod val="50000"/>
                    <a:lumOff val="50000"/>
                  </a:schemeClr>
                </a:solidFill>
              </a:rPr>
              <a:t>06/01/2024</a:t>
            </a:r>
          </a:p>
        </p:txBody>
      </p:sp>
    </p:spTree>
    <p:extLst>
      <p:ext uri="{BB962C8B-B14F-4D97-AF65-F5344CB8AC3E}">
        <p14:creationId xmlns:p14="http://schemas.microsoft.com/office/powerpoint/2010/main" val="38318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461DD-B7E0-5973-E98A-7BD68B0D0C61}"/>
              </a:ext>
            </a:extLst>
          </p:cNvPr>
          <p:cNvSpPr txBox="1"/>
          <p:nvPr/>
        </p:nvSpPr>
        <p:spPr>
          <a:xfrm>
            <a:off x="2167360" y="2112580"/>
            <a:ext cx="7857279" cy="1107996"/>
          </a:xfrm>
          <a:prstGeom prst="rect">
            <a:avLst/>
          </a:prstGeom>
          <a:noFill/>
        </p:spPr>
        <p:txBody>
          <a:bodyPr wrap="none" rtlCol="0">
            <a:spAutoFit/>
          </a:bodyPr>
          <a:lstStyle/>
          <a:p>
            <a:r>
              <a:rPr lang="en-US" sz="6600" dirty="0"/>
              <a:t>Reinterpret old results</a:t>
            </a:r>
          </a:p>
        </p:txBody>
      </p:sp>
    </p:spTree>
    <p:extLst>
      <p:ext uri="{BB962C8B-B14F-4D97-AF65-F5344CB8AC3E}">
        <p14:creationId xmlns:p14="http://schemas.microsoft.com/office/powerpoint/2010/main" val="283541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6A2E8-EA40-CBAF-2A54-DD23C6BD32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646DBDB-6783-A62B-FCAC-E736607967DD}"/>
              </a:ext>
            </a:extLst>
          </p:cNvPr>
          <p:cNvPicPr>
            <a:picLocks noChangeAspect="1"/>
          </p:cNvPicPr>
          <p:nvPr/>
        </p:nvPicPr>
        <p:blipFill>
          <a:blip r:embed="rId2"/>
          <a:stretch>
            <a:fillRect/>
          </a:stretch>
        </p:blipFill>
        <p:spPr>
          <a:xfrm>
            <a:off x="4343400" y="1451953"/>
            <a:ext cx="7030431" cy="1066949"/>
          </a:xfrm>
          <a:prstGeom prst="rect">
            <a:avLst/>
          </a:prstGeom>
        </p:spPr>
      </p:pic>
      <p:pic>
        <p:nvPicPr>
          <p:cNvPr id="15" name="Picture 14">
            <a:extLst>
              <a:ext uri="{FF2B5EF4-FFF2-40B4-BE49-F238E27FC236}">
                <a16:creationId xmlns:a16="http://schemas.microsoft.com/office/drawing/2014/main" id="{A6250CA0-118A-00D0-E1C3-4A52982B9E4B}"/>
              </a:ext>
            </a:extLst>
          </p:cNvPr>
          <p:cNvPicPr>
            <a:picLocks noChangeAspect="1"/>
          </p:cNvPicPr>
          <p:nvPr/>
        </p:nvPicPr>
        <p:blipFill>
          <a:blip r:embed="rId3"/>
          <a:stretch>
            <a:fillRect/>
          </a:stretch>
        </p:blipFill>
        <p:spPr>
          <a:xfrm>
            <a:off x="2010631" y="5194027"/>
            <a:ext cx="7001852" cy="95263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9580CF-EE4D-E89C-61E4-D92FAED08EAF}"/>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AE9580CF-EE4D-E89C-61E4-D92FAED08EAF}"/>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4"/>
                <a:stretch>
                  <a:fillRect l="-1338" t="-12500" b="-343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7A16B26-EB49-40C9-667B-0AD208271012}"/>
              </a:ext>
            </a:extLst>
          </p:cNvPr>
          <p:cNvSpPr txBox="1"/>
          <p:nvPr/>
        </p:nvSpPr>
        <p:spPr>
          <a:xfrm>
            <a:off x="323192" y="433551"/>
            <a:ext cx="4645824"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frequencies</a:t>
            </a:r>
          </a:p>
        </p:txBody>
      </p:sp>
      <p:cxnSp>
        <p:nvCxnSpPr>
          <p:cNvPr id="6" name="Straight Arrow Connector 5">
            <a:extLst>
              <a:ext uri="{FF2B5EF4-FFF2-40B4-BE49-F238E27FC236}">
                <a16:creationId xmlns:a16="http://schemas.microsoft.com/office/drawing/2014/main" id="{FA6DBE70-A451-2A3A-3983-347F027D97DC}"/>
              </a:ext>
            </a:extLst>
          </p:cNvPr>
          <p:cNvCxnSpPr>
            <a:cxnSpLocks/>
          </p:cNvCxnSpPr>
          <p:nvPr/>
        </p:nvCxnSpPr>
        <p:spPr>
          <a:xfrm>
            <a:off x="4106917" y="1387658"/>
            <a:ext cx="3767959" cy="797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91298D-3B5A-BB28-01E9-8F0E0BCC45B1}"/>
                  </a:ext>
                </a:extLst>
              </p:cNvPr>
              <p:cNvSpPr txBox="1"/>
              <p:nvPr/>
            </p:nvSpPr>
            <p:spPr>
              <a:xfrm>
                <a:off x="323192" y="3982760"/>
                <a:ext cx="4354847"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a:t>
                </a:r>
                <a14:m>
                  <m:oMath xmlns:m="http://schemas.openxmlformats.org/officeDocument/2006/math">
                    <m:r>
                      <a:rPr lang="en-US" sz="2800" b="0" i="1" smtClean="0">
                        <a:latin typeface="Cambria Math" panose="02040503050406030204" pitchFamily="18" charset="0"/>
                      </a:rPr>
                      <m:t>𝛽</m:t>
                    </m:r>
                  </m:oMath>
                </a14:m>
                <a:endParaRPr lang="en-US" sz="2800" dirty="0"/>
              </a:p>
            </p:txBody>
          </p:sp>
        </mc:Choice>
        <mc:Fallback xmlns="">
          <p:sp>
            <p:nvSpPr>
              <p:cNvPr id="20" name="TextBox 19">
                <a:extLst>
                  <a:ext uri="{FF2B5EF4-FFF2-40B4-BE49-F238E27FC236}">
                    <a16:creationId xmlns:a16="http://schemas.microsoft.com/office/drawing/2014/main" id="{9D91298D-3B5A-BB28-01E9-8F0E0BCC45B1}"/>
                  </a:ext>
                </a:extLst>
              </p:cNvPr>
              <p:cNvSpPr txBox="1">
                <a:spLocks noRot="1" noChangeAspect="1" noMove="1" noResize="1" noEditPoints="1" noAdjustHandles="1" noChangeArrowheads="1" noChangeShapeType="1" noTextEdit="1"/>
              </p:cNvSpPr>
              <p:nvPr/>
            </p:nvSpPr>
            <p:spPr>
              <a:xfrm>
                <a:off x="323192" y="3982760"/>
                <a:ext cx="4354847" cy="954107"/>
              </a:xfrm>
              <a:prstGeom prst="rect">
                <a:avLst/>
              </a:prstGeom>
              <a:blipFill>
                <a:blip r:embed="rId5"/>
                <a:stretch>
                  <a:fillRect l="-2801" t="-5732" r="-1681" b="-1719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3CE1ED-6F13-AE2F-16EC-C3B655ADD9D6}"/>
              </a:ext>
            </a:extLst>
          </p:cNvPr>
          <p:cNvCxnSpPr>
            <a:cxnSpLocks/>
          </p:cNvCxnSpPr>
          <p:nvPr/>
        </p:nvCxnSpPr>
        <p:spPr>
          <a:xfrm>
            <a:off x="3476297" y="4673055"/>
            <a:ext cx="1734206" cy="104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B6068-D052-0FD5-FACB-0398744B0210}"/>
              </a:ext>
            </a:extLst>
          </p:cNvPr>
          <p:cNvPicPr>
            <a:picLocks noChangeAspect="1"/>
          </p:cNvPicPr>
          <p:nvPr/>
        </p:nvPicPr>
        <p:blipFill>
          <a:blip r:embed="rId2"/>
          <a:stretch>
            <a:fillRect/>
          </a:stretch>
        </p:blipFill>
        <p:spPr>
          <a:xfrm>
            <a:off x="520224" y="513560"/>
            <a:ext cx="5239481" cy="1905266"/>
          </a:xfrm>
          <a:prstGeom prst="rect">
            <a:avLst/>
          </a:prstGeom>
        </p:spPr>
      </p:pic>
      <p:pic>
        <p:nvPicPr>
          <p:cNvPr id="7" name="Picture 6">
            <a:extLst>
              <a:ext uri="{FF2B5EF4-FFF2-40B4-BE49-F238E27FC236}">
                <a16:creationId xmlns:a16="http://schemas.microsoft.com/office/drawing/2014/main" id="{74658291-6850-F834-4C85-8E4F63D80F80}"/>
              </a:ext>
            </a:extLst>
          </p:cNvPr>
          <p:cNvPicPr>
            <a:picLocks noChangeAspect="1"/>
          </p:cNvPicPr>
          <p:nvPr/>
        </p:nvPicPr>
        <p:blipFill>
          <a:blip r:embed="rId3"/>
          <a:stretch>
            <a:fillRect/>
          </a:stretch>
        </p:blipFill>
        <p:spPr>
          <a:xfrm>
            <a:off x="6598350" y="1568251"/>
            <a:ext cx="5061384" cy="602240"/>
          </a:xfrm>
          <a:prstGeom prst="rect">
            <a:avLst/>
          </a:prstGeom>
        </p:spPr>
      </p:pic>
      <p:sp>
        <p:nvSpPr>
          <p:cNvPr id="10" name="TextBox 9">
            <a:extLst>
              <a:ext uri="{FF2B5EF4-FFF2-40B4-BE49-F238E27FC236}">
                <a16:creationId xmlns:a16="http://schemas.microsoft.com/office/drawing/2014/main" id="{978C1151-9D37-C779-C80A-5CB8E0541654}"/>
              </a:ext>
            </a:extLst>
          </p:cNvPr>
          <p:cNvSpPr txBox="1"/>
          <p:nvPr/>
        </p:nvSpPr>
        <p:spPr>
          <a:xfrm>
            <a:off x="7315200" y="1096861"/>
            <a:ext cx="3423951" cy="369332"/>
          </a:xfrm>
          <a:prstGeom prst="rect">
            <a:avLst/>
          </a:prstGeom>
          <a:noFill/>
        </p:spPr>
        <p:txBody>
          <a:bodyPr wrap="none" rtlCol="0">
            <a:spAutoFit/>
          </a:bodyPr>
          <a:lstStyle/>
          <a:p>
            <a:r>
              <a:rPr lang="en-US" dirty="0"/>
              <a:t>Wigner function of a thermal state</a:t>
            </a:r>
          </a:p>
        </p:txBody>
      </p:sp>
      <p:cxnSp>
        <p:nvCxnSpPr>
          <p:cNvPr id="12" name="Straight Arrow Connector 11">
            <a:extLst>
              <a:ext uri="{FF2B5EF4-FFF2-40B4-BE49-F238E27FC236}">
                <a16:creationId xmlns:a16="http://schemas.microsoft.com/office/drawing/2014/main" id="{613BF384-B4A7-6251-F138-48E5B0566A2E}"/>
              </a:ext>
            </a:extLst>
          </p:cNvPr>
          <p:cNvCxnSpPr/>
          <p:nvPr/>
        </p:nvCxnSpPr>
        <p:spPr>
          <a:xfrm flipH="1" flipV="1">
            <a:off x="5596759" y="1869371"/>
            <a:ext cx="1237593" cy="37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ACEE1A-BEAA-FAF1-C72F-B7BB9048539B}"/>
                  </a:ext>
                </a:extLst>
              </p:cNvPr>
              <p:cNvSpPr txBox="1"/>
              <p:nvPr/>
            </p:nvSpPr>
            <p:spPr>
              <a:xfrm>
                <a:off x="6215555" y="2363040"/>
                <a:ext cx="5579541" cy="369332"/>
              </a:xfrm>
              <a:prstGeom prst="rect">
                <a:avLst/>
              </a:prstGeom>
              <a:noFill/>
            </p:spPr>
            <p:txBody>
              <a:bodyPr wrap="none" rtlCol="0">
                <a:spAutoFit/>
              </a:bodyPr>
              <a:lstStyle/>
              <a:p>
                <a:r>
                  <a:rPr lang="en-US" dirty="0"/>
                  <a:t>Classical distribution is the leading term of expansion in </a:t>
                </a:r>
                <a14:m>
                  <m:oMath xmlns:m="http://schemas.openxmlformats.org/officeDocument/2006/math">
                    <m:r>
                      <a:rPr lang="en-US" b="0" i="1" smtClean="0">
                        <a:latin typeface="Cambria Math" panose="02040503050406030204" pitchFamily="18" charset="0"/>
                      </a:rPr>
                      <m:t>ℏ</m:t>
                    </m:r>
                  </m:oMath>
                </a14:m>
                <a:endParaRPr lang="en-US" dirty="0"/>
              </a:p>
            </p:txBody>
          </p:sp>
        </mc:Choice>
        <mc:Fallback xmlns="">
          <p:sp>
            <p:nvSpPr>
              <p:cNvPr id="13" name="TextBox 12">
                <a:extLst>
                  <a:ext uri="{FF2B5EF4-FFF2-40B4-BE49-F238E27FC236}">
                    <a16:creationId xmlns:a16="http://schemas.microsoft.com/office/drawing/2014/main" id="{9FACEE1A-BEAA-FAF1-C72F-B7BB9048539B}"/>
                  </a:ext>
                </a:extLst>
              </p:cNvPr>
              <p:cNvSpPr txBox="1">
                <a:spLocks noRot="1" noChangeAspect="1" noMove="1" noResize="1" noEditPoints="1" noAdjustHandles="1" noChangeArrowheads="1" noChangeShapeType="1" noTextEdit="1"/>
              </p:cNvSpPr>
              <p:nvPr/>
            </p:nvSpPr>
            <p:spPr>
              <a:xfrm>
                <a:off x="6215555" y="2363040"/>
                <a:ext cx="5579541" cy="369332"/>
              </a:xfrm>
              <a:prstGeom prst="rect">
                <a:avLst/>
              </a:prstGeom>
              <a:blipFill>
                <a:blip r:embed="rId4"/>
                <a:stretch>
                  <a:fillRect l="-98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8A6E4E-5E24-7D0D-F774-C4C37CF2D303}"/>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868A6E4E-5E24-7D0D-F774-C4C37CF2D303}"/>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5"/>
                <a:stretch>
                  <a:fillRect l="-1338" t="-12500" b="-3437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AC3B425-04F8-2765-54A1-531042566F47}"/>
              </a:ext>
            </a:extLst>
          </p:cNvPr>
          <p:cNvPicPr>
            <a:picLocks noChangeAspect="1"/>
          </p:cNvPicPr>
          <p:nvPr/>
        </p:nvPicPr>
        <p:blipFill>
          <a:blip r:embed="rId6"/>
          <a:stretch>
            <a:fillRect/>
          </a:stretch>
        </p:blipFill>
        <p:spPr>
          <a:xfrm>
            <a:off x="912089" y="4604541"/>
            <a:ext cx="7230484" cy="100979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01E04-2AF1-6EC4-1C82-27C341E5D0D4}"/>
                  </a:ext>
                </a:extLst>
              </p:cNvPr>
              <p:cNvSpPr txBox="1"/>
              <p:nvPr/>
            </p:nvSpPr>
            <p:spPr>
              <a:xfrm>
                <a:off x="488087" y="4066137"/>
                <a:ext cx="8640955" cy="400110"/>
              </a:xfrm>
              <a:prstGeom prst="rect">
                <a:avLst/>
              </a:prstGeom>
              <a:noFill/>
            </p:spPr>
            <p:txBody>
              <a:bodyPr wrap="none" rtlCol="0">
                <a:spAutoFit/>
              </a:bodyPr>
              <a:lstStyle/>
              <a:p>
                <a:r>
                  <a:rPr lang="en-US" sz="2000" dirty="0"/>
                  <a:t>We recover the same limit and correction with a more meaningful expansion in </a:t>
                </a:r>
                <a14:m>
                  <m:oMath xmlns:m="http://schemas.openxmlformats.org/officeDocument/2006/math">
                    <m:r>
                      <a:rPr lang="en-US" sz="2000" b="0" i="1" smtClean="0">
                        <a:latin typeface="Cambria Math" panose="02040503050406030204" pitchFamily="18" charset="0"/>
                      </a:rPr>
                      <m:t>𝛽</m:t>
                    </m:r>
                  </m:oMath>
                </a14:m>
                <a:endParaRPr lang="en-US" sz="2000" dirty="0"/>
              </a:p>
            </p:txBody>
          </p:sp>
        </mc:Choice>
        <mc:Fallback xmlns="">
          <p:sp>
            <p:nvSpPr>
              <p:cNvPr id="17" name="TextBox 16">
                <a:extLst>
                  <a:ext uri="{FF2B5EF4-FFF2-40B4-BE49-F238E27FC236}">
                    <a16:creationId xmlns:a16="http://schemas.microsoft.com/office/drawing/2014/main" id="{31801E04-2AF1-6EC4-1C82-27C341E5D0D4}"/>
                  </a:ext>
                </a:extLst>
              </p:cNvPr>
              <p:cNvSpPr txBox="1">
                <a:spLocks noRot="1" noChangeAspect="1" noMove="1" noResize="1" noEditPoints="1" noAdjustHandles="1" noChangeArrowheads="1" noChangeShapeType="1" noTextEdit="1"/>
              </p:cNvSpPr>
              <p:nvPr/>
            </p:nvSpPr>
            <p:spPr>
              <a:xfrm>
                <a:off x="488087" y="4066137"/>
                <a:ext cx="8640955" cy="400110"/>
              </a:xfrm>
              <a:prstGeom prst="rect">
                <a:avLst/>
              </a:prstGeom>
              <a:blipFill>
                <a:blip r:embed="rId7"/>
                <a:stretch>
                  <a:fillRect l="-705"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09745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0EC2-4A6B-2341-14BC-9661452569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AA582C-A7D4-7A2B-39F9-A2035660778C}"/>
              </a:ext>
            </a:extLst>
          </p:cNvPr>
          <p:cNvSpPr txBox="1"/>
          <p:nvPr/>
        </p:nvSpPr>
        <p:spPr>
          <a:xfrm>
            <a:off x="2913854" y="2112580"/>
            <a:ext cx="6364306" cy="1107996"/>
          </a:xfrm>
          <a:prstGeom prst="rect">
            <a:avLst/>
          </a:prstGeom>
          <a:noFill/>
        </p:spPr>
        <p:txBody>
          <a:bodyPr wrap="none" rtlCol="0">
            <a:spAutoFit/>
          </a:bodyPr>
          <a:lstStyle/>
          <a:p>
            <a:pPr algn="ctr"/>
            <a:r>
              <a:rPr lang="en-US" sz="6600" dirty="0"/>
              <a:t>High entropy limit</a:t>
            </a:r>
          </a:p>
        </p:txBody>
      </p:sp>
    </p:spTree>
    <p:extLst>
      <p:ext uri="{BB962C8B-B14F-4D97-AF65-F5344CB8AC3E}">
        <p14:creationId xmlns:p14="http://schemas.microsoft.com/office/powerpoint/2010/main" val="146219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613D73-FF3F-9C8A-FE70-80D9287D22BF}"/>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5E46D4B4-7D84-0E3E-41C1-2D78F73DDEDA}"/>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9C4AF6-9F01-9E4D-3206-16E58AD0F75E}"/>
              </a:ext>
            </a:extLst>
          </p:cNvPr>
          <p:cNvSpPr txBox="1"/>
          <p:nvPr/>
        </p:nvSpPr>
        <p:spPr>
          <a:xfrm>
            <a:off x="2430707" y="4743460"/>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7" name="TextBox 6">
            <a:extLst>
              <a:ext uri="{FF2B5EF4-FFF2-40B4-BE49-F238E27FC236}">
                <a16:creationId xmlns:a16="http://schemas.microsoft.com/office/drawing/2014/main" id="{90FFC06A-0928-DEDE-FDD1-A65C57640215}"/>
              </a:ext>
            </a:extLst>
          </p:cNvPr>
          <p:cNvSpPr txBox="1"/>
          <p:nvPr/>
        </p:nvSpPr>
        <p:spPr>
          <a:xfrm rot="20747837">
            <a:off x="1436330" y="2060529"/>
            <a:ext cx="2817118" cy="369332"/>
          </a:xfrm>
          <a:prstGeom prst="rect">
            <a:avLst/>
          </a:prstGeom>
          <a:noFill/>
        </p:spPr>
        <p:txBody>
          <a:bodyPr wrap="none" rtlCol="0">
            <a:spAutoFit/>
          </a:bodyPr>
          <a:lstStyle/>
          <a:p>
            <a:r>
              <a:rPr lang="en-US" dirty="0"/>
              <a:t>excluded by gaussian bound</a:t>
            </a:r>
          </a:p>
        </p:txBody>
      </p:sp>
      <p:sp>
        <p:nvSpPr>
          <p:cNvPr id="11" name="Freeform: Shape 10">
            <a:extLst>
              <a:ext uri="{FF2B5EF4-FFF2-40B4-BE49-F238E27FC236}">
                <a16:creationId xmlns:a16="http://schemas.microsoft.com/office/drawing/2014/main" id="{90A31EF0-26DD-48A0-4D13-625C9D2E9572}"/>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A58D43-7E57-CF93-B12A-E0EDA135BD67}"/>
              </a:ext>
            </a:extLst>
          </p:cNvPr>
          <p:cNvCxnSpPr>
            <a:cxnSpLocks/>
          </p:cNvCxnSpPr>
          <p:nvPr/>
        </p:nvCxnSpPr>
        <p:spPr>
          <a:xfrm>
            <a:off x="948832" y="5799438"/>
            <a:ext cx="651016" cy="0"/>
          </a:xfrm>
          <a:prstGeom prst="line">
            <a:avLst/>
          </a:prstGeom>
          <a:ln w="28575">
            <a:solidFill>
              <a:srgbClr val="4F86B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376E72-FE14-C715-09F2-EAAA63B61402}"/>
              </a:ext>
            </a:extLst>
          </p:cNvPr>
          <p:cNvCxnSpPr>
            <a:cxnSpLocks/>
          </p:cNvCxnSpPr>
          <p:nvPr/>
        </p:nvCxnSpPr>
        <p:spPr>
          <a:xfrm>
            <a:off x="948832" y="6042454"/>
            <a:ext cx="651016" cy="0"/>
          </a:xfrm>
          <a:prstGeom prst="line">
            <a:avLst/>
          </a:prstGeom>
          <a:ln w="28575">
            <a:solidFill>
              <a:srgbClr val="C6423E"/>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A5E8B6-8600-02F8-342F-83ACE9A2BF68}"/>
              </a:ext>
            </a:extLst>
          </p:cNvPr>
          <p:cNvSpPr txBox="1"/>
          <p:nvPr/>
        </p:nvSpPr>
        <p:spPr>
          <a:xfrm>
            <a:off x="1599848" y="5594348"/>
            <a:ext cx="937757" cy="369332"/>
          </a:xfrm>
          <a:prstGeom prst="rect">
            <a:avLst/>
          </a:prstGeom>
          <a:noFill/>
        </p:spPr>
        <p:txBody>
          <a:bodyPr wrap="none" rtlCol="0">
            <a:spAutoFit/>
          </a:bodyPr>
          <a:lstStyle/>
          <a:p>
            <a:r>
              <a:rPr lang="en-US" dirty="0"/>
              <a:t>classical</a:t>
            </a:r>
          </a:p>
        </p:txBody>
      </p:sp>
      <p:sp>
        <p:nvSpPr>
          <p:cNvPr id="16" name="TextBox 15">
            <a:extLst>
              <a:ext uri="{FF2B5EF4-FFF2-40B4-BE49-F238E27FC236}">
                <a16:creationId xmlns:a16="http://schemas.microsoft.com/office/drawing/2014/main" id="{10FBD2D4-42AF-40E3-3215-E3ADF960B34E}"/>
              </a:ext>
            </a:extLst>
          </p:cNvPr>
          <p:cNvSpPr txBox="1"/>
          <p:nvPr/>
        </p:nvSpPr>
        <p:spPr>
          <a:xfrm>
            <a:off x="1599848" y="5834362"/>
            <a:ext cx="1041760" cy="369332"/>
          </a:xfrm>
          <a:prstGeom prst="rect">
            <a:avLst/>
          </a:prstGeom>
          <a:noFill/>
        </p:spPr>
        <p:txBody>
          <a:bodyPr wrap="none" rtlCol="0">
            <a:spAutoFit/>
          </a:bodyPr>
          <a:lstStyle/>
          <a:p>
            <a:r>
              <a:rPr lang="en-US" dirty="0"/>
              <a:t>quantum</a:t>
            </a:r>
          </a:p>
        </p:txBody>
      </p:sp>
      <p:sp>
        <p:nvSpPr>
          <p:cNvPr id="22" name="Freeform: Shape 21">
            <a:extLst>
              <a:ext uri="{FF2B5EF4-FFF2-40B4-BE49-F238E27FC236}">
                <a16:creationId xmlns:a16="http://schemas.microsoft.com/office/drawing/2014/main" id="{65BBB6CC-2CC6-D0FC-7C67-39CC900D3282}"/>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9907F10-CC95-D4B6-3385-8CEC75B03A89}"/>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882A0CD-64FA-952E-F538-EF7F5183782B}"/>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D674E43B-0279-584B-3DD7-5355D237131F}"/>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Freeform: Shape 27">
            <a:extLst>
              <a:ext uri="{FF2B5EF4-FFF2-40B4-BE49-F238E27FC236}">
                <a16:creationId xmlns:a16="http://schemas.microsoft.com/office/drawing/2014/main" id="{CAAFEFF5-5222-720D-5752-F9889E0E81C9}"/>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36491C5-9640-03E8-894D-973C7234C1C6}"/>
              </a:ext>
            </a:extLst>
          </p:cNvPr>
          <p:cNvSpPr txBox="1"/>
          <p:nvPr/>
        </p:nvSpPr>
        <p:spPr>
          <a:xfrm>
            <a:off x="4251777" y="3280051"/>
            <a:ext cx="1346779" cy="369332"/>
          </a:xfrm>
          <a:prstGeom prst="rect">
            <a:avLst/>
          </a:prstGeom>
          <a:noFill/>
        </p:spPr>
        <p:txBody>
          <a:bodyPr wrap="none" rtlCol="0">
            <a:spAutoFit/>
          </a:bodyPr>
          <a:lstStyle/>
          <a:p>
            <a:r>
              <a:rPr lang="en-US" dirty="0"/>
              <a:t>Unitary map</a:t>
            </a:r>
          </a:p>
        </p:txBody>
      </p:sp>
      <p:sp>
        <p:nvSpPr>
          <p:cNvPr id="30" name="Freeform: Shape 29">
            <a:extLst>
              <a:ext uri="{FF2B5EF4-FFF2-40B4-BE49-F238E27FC236}">
                <a16:creationId xmlns:a16="http://schemas.microsoft.com/office/drawing/2014/main" id="{CB4C3EF9-C2C3-7F31-1FB4-19BF8691F829}"/>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E3A6B8-D28E-D951-896C-3779C2C29092}"/>
                  </a:ext>
                </a:extLst>
              </p:cNvPr>
              <p:cNvSpPr txBox="1"/>
              <p:nvPr/>
            </p:nvSpPr>
            <p:spPr>
              <a:xfrm>
                <a:off x="8416240" y="3094897"/>
                <a:ext cx="1625510" cy="646331"/>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𝑅</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𝜌</m:t>
                        </m:r>
                      </m:e>
                    </m:d>
                  </m:oMath>
                </a14:m>
                <a:r>
                  <a:rPr lang="en-US" dirty="0">
                    <a:solidFill>
                      <a:srgbClr val="7030A0"/>
                    </a:solidFill>
                  </a:rPr>
                  <a:t> Entropy</a:t>
                </a:r>
                <a:br>
                  <a:rPr lang="en-US" dirty="0">
                    <a:solidFill>
                      <a:srgbClr val="7030A0"/>
                    </a:solidFill>
                  </a:rPr>
                </a:br>
                <a:r>
                  <a:rPr lang="en-US" dirty="0">
                    <a:solidFill>
                      <a:srgbClr val="7030A0"/>
                    </a:solidFill>
                  </a:rPr>
                  <a:t>increasing map</a:t>
                </a:r>
              </a:p>
            </p:txBody>
          </p:sp>
        </mc:Choice>
        <mc:Fallback xmlns="">
          <p:sp>
            <p:nvSpPr>
              <p:cNvPr id="31" name="TextBox 30">
                <a:extLst>
                  <a:ext uri="{FF2B5EF4-FFF2-40B4-BE49-F238E27FC236}">
                    <a16:creationId xmlns:a16="http://schemas.microsoft.com/office/drawing/2014/main" id="{6EE3A6B8-D28E-D951-896C-3779C2C29092}"/>
                  </a:ext>
                </a:extLst>
              </p:cNvPr>
              <p:cNvSpPr txBox="1">
                <a:spLocks noRot="1" noChangeAspect="1" noMove="1" noResize="1" noEditPoints="1" noAdjustHandles="1" noChangeArrowheads="1" noChangeShapeType="1" noTextEdit="1"/>
              </p:cNvSpPr>
              <p:nvPr/>
            </p:nvSpPr>
            <p:spPr>
              <a:xfrm>
                <a:off x="8416240" y="3094897"/>
                <a:ext cx="1625510" cy="646331"/>
              </a:xfrm>
              <a:prstGeom prst="rect">
                <a:avLst/>
              </a:prstGeom>
              <a:blipFill>
                <a:blip r:embed="rId3"/>
                <a:stretch>
                  <a:fillRect l="-3383" t="-5660" r="-112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A18F347-255E-FCB7-58F3-996136CB9E7A}"/>
                  </a:ext>
                </a:extLst>
              </p:cNvPr>
              <p:cNvSpPr txBox="1"/>
              <p:nvPr/>
            </p:nvSpPr>
            <p:spPr>
              <a:xfrm>
                <a:off x="403860" y="114401"/>
                <a:ext cx="11536876" cy="1077218"/>
              </a:xfrm>
              <a:prstGeom prst="rect">
                <a:avLst/>
              </a:prstGeom>
              <a:noFill/>
            </p:spPr>
            <p:txBody>
              <a:bodyPr wrap="none" rtlCol="0">
                <a:spAutoFit/>
              </a:bodyPr>
              <a:lstStyle/>
              <a:p>
                <a:r>
                  <a:rPr lang="en-US" sz="3200" dirty="0"/>
                  <a:t>Looking for a map </a:t>
                </a:r>
                <a14:m>
                  <m:oMath xmlns:m="http://schemas.openxmlformats.org/officeDocument/2006/math">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𝜌</m:t>
                    </m:r>
                    <m:r>
                      <a:rPr lang="en-US" sz="3200" b="0" i="1" smtClean="0">
                        <a:latin typeface="Cambria Math" panose="02040503050406030204" pitchFamily="18" charset="0"/>
                      </a:rPr>
                      <m:t>)</m:t>
                    </m:r>
                  </m:oMath>
                </a14:m>
                <a:r>
                  <a:rPr lang="en-US" sz="3200" dirty="0"/>
                  <a:t> that increases entropy of all mixed states,</a:t>
                </a:r>
                <a:br>
                  <a:rPr lang="en-US" sz="3200" dirty="0"/>
                </a:br>
                <a:r>
                  <a:rPr lang="en-US" sz="3200" dirty="0"/>
                  <a:t>such that every level set of entropy maps to another level set</a:t>
                </a:r>
              </a:p>
            </p:txBody>
          </p:sp>
        </mc:Choice>
        <mc:Fallback xmlns="">
          <p:sp>
            <p:nvSpPr>
              <p:cNvPr id="32" name="TextBox 31">
                <a:extLst>
                  <a:ext uri="{FF2B5EF4-FFF2-40B4-BE49-F238E27FC236}">
                    <a16:creationId xmlns:a16="http://schemas.microsoft.com/office/drawing/2014/main" id="{4A18F347-255E-FCB7-58F3-996136CB9E7A}"/>
                  </a:ext>
                </a:extLst>
              </p:cNvPr>
              <p:cNvSpPr txBox="1">
                <a:spLocks noRot="1" noChangeAspect="1" noMove="1" noResize="1" noEditPoints="1" noAdjustHandles="1" noChangeArrowheads="1" noChangeShapeType="1" noTextEdit="1"/>
              </p:cNvSpPr>
              <p:nvPr/>
            </p:nvSpPr>
            <p:spPr>
              <a:xfrm>
                <a:off x="403860" y="114401"/>
                <a:ext cx="11536876" cy="1077218"/>
              </a:xfrm>
              <a:prstGeom prst="rect">
                <a:avLst/>
              </a:prstGeom>
              <a:blipFill>
                <a:blip r:embed="rId4"/>
                <a:stretch>
                  <a:fillRect l="-1321" t="-68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37C191-17CF-6BAF-4BD5-13FFBB81486C}"/>
                  </a:ext>
                </a:extLst>
              </p:cNvPr>
              <p:cNvSpPr txBox="1"/>
              <p:nvPr/>
            </p:nvSpPr>
            <p:spPr>
              <a:xfrm>
                <a:off x="8608898" y="1435394"/>
                <a:ext cx="3303277" cy="830997"/>
              </a:xfrm>
              <a:prstGeom prst="rect">
                <a:avLst/>
              </a:prstGeom>
              <a:noFill/>
            </p:spPr>
            <p:txBody>
              <a:bodyPr wrap="none" rtlCol="0">
                <a:spAutoFit/>
              </a:bodyPr>
              <a:lstStyle/>
              <a:p>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Unitary trans. must be</a:t>
                </a:r>
                <a:br>
                  <a:rPr lang="en-US" sz="2400" dirty="0">
                    <a:solidFill>
                      <a:schemeClr val="accent6">
                        <a:lumMod val="75000"/>
                      </a:schemeClr>
                    </a:solidFill>
                  </a:rPr>
                </a:br>
                <a:r>
                  <a:rPr lang="en-US" sz="2400" dirty="0">
                    <a:solidFill>
                      <a:schemeClr val="accent6">
                        <a:lumMod val="75000"/>
                      </a:schemeClr>
                    </a:solidFill>
                  </a:rPr>
                  <a:t>mapped to unitary trans.</a:t>
                </a:r>
              </a:p>
            </p:txBody>
          </p:sp>
        </mc:Choice>
        <mc:Fallback xmlns="">
          <p:sp>
            <p:nvSpPr>
              <p:cNvPr id="33" name="TextBox 32">
                <a:extLst>
                  <a:ext uri="{FF2B5EF4-FFF2-40B4-BE49-F238E27FC236}">
                    <a16:creationId xmlns:a16="http://schemas.microsoft.com/office/drawing/2014/main" id="{3737C191-17CF-6BAF-4BD5-13FFBB81486C}"/>
                  </a:ext>
                </a:extLst>
              </p:cNvPr>
              <p:cNvSpPr txBox="1">
                <a:spLocks noRot="1" noChangeAspect="1" noMove="1" noResize="1" noEditPoints="1" noAdjustHandles="1" noChangeArrowheads="1" noChangeShapeType="1" noTextEdit="1"/>
              </p:cNvSpPr>
              <p:nvPr/>
            </p:nvSpPr>
            <p:spPr>
              <a:xfrm>
                <a:off x="8608898" y="1435394"/>
                <a:ext cx="3303277" cy="830997"/>
              </a:xfrm>
              <a:prstGeom prst="rect">
                <a:avLst/>
              </a:prstGeom>
              <a:blipFill>
                <a:blip r:embed="rId5"/>
                <a:stretch>
                  <a:fillRect l="-2768" t="-5839" r="-1845"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9EF397-8DB3-956B-3379-710AFF71DC43}"/>
                  </a:ext>
                </a:extLst>
              </p:cNvPr>
              <p:cNvSpPr txBox="1"/>
              <p:nvPr/>
            </p:nvSpPr>
            <p:spPr>
              <a:xfrm>
                <a:off x="787410" y="126404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34" name="TextBox 33">
                <a:extLst>
                  <a:ext uri="{FF2B5EF4-FFF2-40B4-BE49-F238E27FC236}">
                    <a16:creationId xmlns:a16="http://schemas.microsoft.com/office/drawing/2014/main" id="{2B9EF397-8DB3-956B-3379-710AFF71DC43}"/>
                  </a:ext>
                </a:extLst>
              </p:cNvPr>
              <p:cNvSpPr txBox="1">
                <a:spLocks noRot="1" noChangeAspect="1" noMove="1" noResize="1" noEditPoints="1" noAdjustHandles="1" noChangeArrowheads="1" noChangeShapeType="1" noTextEdit="1"/>
              </p:cNvSpPr>
              <p:nvPr/>
            </p:nvSpPr>
            <p:spPr>
              <a:xfrm>
                <a:off x="787410" y="1264043"/>
                <a:ext cx="32284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0BC4A3-9AD5-B32A-4040-5D12CB976421}"/>
                  </a:ext>
                </a:extLst>
              </p:cNvPr>
              <p:cNvSpPr txBox="1"/>
              <p:nvPr/>
            </p:nvSpPr>
            <p:spPr>
              <a:xfrm>
                <a:off x="7912468" y="441618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35" name="TextBox 34">
                <a:extLst>
                  <a:ext uri="{FF2B5EF4-FFF2-40B4-BE49-F238E27FC236}">
                    <a16:creationId xmlns:a16="http://schemas.microsoft.com/office/drawing/2014/main" id="{9B0BC4A3-9AD5-B32A-4040-5D12CB976421}"/>
                  </a:ext>
                </a:extLst>
              </p:cNvPr>
              <p:cNvSpPr txBox="1">
                <a:spLocks noRot="1" noChangeAspect="1" noMove="1" noResize="1" noEditPoints="1" noAdjustHandles="1" noChangeArrowheads="1" noChangeShapeType="1" noTextEdit="1"/>
              </p:cNvSpPr>
              <p:nvPr/>
            </p:nvSpPr>
            <p:spPr>
              <a:xfrm>
                <a:off x="7912468" y="4416184"/>
                <a:ext cx="590546" cy="465256"/>
              </a:xfrm>
              <a:prstGeom prst="rect">
                <a:avLst/>
              </a:prstGeom>
              <a:blipFill>
                <a:blip r:embed="rId7"/>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36608F-72EE-570E-4ED6-3A6A749F00A4}"/>
                  </a:ext>
                </a:extLst>
              </p:cNvPr>
              <p:cNvSpPr txBox="1"/>
              <p:nvPr/>
            </p:nvSpPr>
            <p:spPr>
              <a:xfrm>
                <a:off x="3497756" y="5785474"/>
                <a:ext cx="23260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𝑃</m:t>
                          </m:r>
                        </m:e>
                      </m:d>
                      <m:r>
                        <a:rPr lang="en-US" sz="2800" b="0" i="1" smtClean="0">
                          <a:latin typeface="Cambria Math" panose="02040503050406030204" pitchFamily="18" charset="0"/>
                        </a:rPr>
                        <m:t>=</m:t>
                      </m:r>
                      <m:r>
                        <a:rPr lang="en-US" sz="2800" b="0" i="1" smtClean="0">
                          <a:latin typeface="Cambria Math" panose="02040503050406030204" pitchFamily="18" charset="0"/>
                        </a:rPr>
                        <m:t>𝚤</m:t>
                      </m:r>
                      <m:r>
                        <a:rPr lang="en-US" sz="2800" b="0" i="1" smtClean="0">
                          <a:latin typeface="Cambria Math" panose="02040503050406030204" pitchFamily="18" charset="0"/>
                        </a:rPr>
                        <m:t>ℏ⇒</m:t>
                      </m:r>
                    </m:oMath>
                  </m:oMathPara>
                </a14:m>
                <a:endParaRPr lang="en-US" sz="2800" dirty="0"/>
              </a:p>
            </p:txBody>
          </p:sp>
        </mc:Choice>
        <mc:Fallback xmlns="">
          <p:sp>
            <p:nvSpPr>
              <p:cNvPr id="2" name="TextBox 1">
                <a:extLst>
                  <a:ext uri="{FF2B5EF4-FFF2-40B4-BE49-F238E27FC236}">
                    <a16:creationId xmlns:a16="http://schemas.microsoft.com/office/drawing/2014/main" id="{FC36608F-72EE-570E-4ED6-3A6A749F00A4}"/>
                  </a:ext>
                </a:extLst>
              </p:cNvPr>
              <p:cNvSpPr txBox="1">
                <a:spLocks noRot="1" noChangeAspect="1" noMove="1" noResize="1" noEditPoints="1" noAdjustHandles="1" noChangeArrowheads="1" noChangeShapeType="1" noTextEdit="1"/>
              </p:cNvSpPr>
              <p:nvPr/>
            </p:nvSpPr>
            <p:spPr>
              <a:xfrm>
                <a:off x="3497756" y="5785474"/>
                <a:ext cx="232608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EE0C75-7A03-35C4-3328-DD857B7B6582}"/>
                  </a:ext>
                </a:extLst>
              </p:cNvPr>
              <p:cNvSpPr txBox="1"/>
              <p:nvPr/>
            </p:nvSpPr>
            <p:spPr>
              <a:xfrm>
                <a:off x="5598556" y="5757854"/>
                <a:ext cx="356366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3" name="TextBox 2">
                <a:extLst>
                  <a:ext uri="{FF2B5EF4-FFF2-40B4-BE49-F238E27FC236}">
                    <a16:creationId xmlns:a16="http://schemas.microsoft.com/office/drawing/2014/main" id="{0FEE0C75-7A03-35C4-3328-DD857B7B6582}"/>
                  </a:ext>
                </a:extLst>
              </p:cNvPr>
              <p:cNvSpPr txBox="1">
                <a:spLocks noRot="1" noChangeAspect="1" noMove="1" noResize="1" noEditPoints="1" noAdjustHandles="1" noChangeArrowheads="1" noChangeShapeType="1" noTextEdit="1"/>
              </p:cNvSpPr>
              <p:nvPr/>
            </p:nvSpPr>
            <p:spPr>
              <a:xfrm>
                <a:off x="5598556" y="5757854"/>
                <a:ext cx="3563668"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97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D8D6114-AF47-94E0-D3FE-BE8FDBC8C0E8}"/>
                  </a:ext>
                </a:extLst>
              </p:cNvPr>
              <p:cNvSpPr txBox="1"/>
              <p:nvPr/>
            </p:nvSpPr>
            <p:spPr>
              <a:xfrm>
                <a:off x="603315" y="5542150"/>
                <a:ext cx="3325554" cy="985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r>
                        <a:rPr lang="en-US" sz="2800" b="0" i="1" smtClean="0">
                          <a:latin typeface="Cambria Math" panose="02040503050406030204" pitchFamily="18" charset="0"/>
                        </a:rPr>
                        <m:t>=</m:t>
                      </m:r>
                      <m:r>
                        <a:rPr lang="en-US" sz="2800" b="0" i="1" smtClean="0">
                          <a:latin typeface="Cambria Math" panose="02040503050406030204" pitchFamily="18" charset="0"/>
                        </a:rPr>
                        <m:t>𝜆</m:t>
                      </m:r>
                    </m:oMath>
                  </m:oMathPara>
                </a14:m>
                <a:endParaRPr lang="en-US" sz="2800" dirty="0"/>
              </a:p>
            </p:txBody>
          </p:sp>
        </mc:Choice>
        <mc:Fallback>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603315" y="5542150"/>
                <a:ext cx="3325554" cy="985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EF7E8E-5FE2-6B6B-4AB3-933DB2EE4568}"/>
                  </a:ext>
                </a:extLst>
              </p:cNvPr>
              <p:cNvSpPr txBox="1"/>
              <p:nvPr/>
            </p:nvSpPr>
            <p:spPr>
              <a:xfrm>
                <a:off x="2071241" y="3016306"/>
                <a:ext cx="600273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3" name="TextBox 2">
                <a:extLst>
                  <a:ext uri="{FF2B5EF4-FFF2-40B4-BE49-F238E27FC236}">
                    <a16:creationId xmlns:a16="http://schemas.microsoft.com/office/drawing/2014/main" id="{65EF7E8E-5FE2-6B6B-4AB3-933DB2EE4568}"/>
                  </a:ext>
                </a:extLst>
              </p:cNvPr>
              <p:cNvSpPr txBox="1">
                <a:spLocks noRot="1" noChangeAspect="1" noMove="1" noResize="1" noEditPoints="1" noAdjustHandles="1" noChangeArrowheads="1" noChangeShapeType="1" noTextEdit="1"/>
              </p:cNvSpPr>
              <p:nvPr/>
            </p:nvSpPr>
            <p:spPr>
              <a:xfrm>
                <a:off x="2071241" y="3016306"/>
                <a:ext cx="6002734" cy="12225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21EF21-A9A9-3107-7AE5-AF182DC668F7}"/>
                  </a:ext>
                </a:extLst>
              </p:cNvPr>
              <p:cNvSpPr txBox="1"/>
              <p:nvPr/>
            </p:nvSpPr>
            <p:spPr>
              <a:xfrm>
                <a:off x="491433" y="1319676"/>
                <a:ext cx="877259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𝜌</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ea typeface="Cambria Math" panose="02040503050406030204" pitchFamily="18" charset="0"/>
                            </a:rPr>
                          </m:ctrlPr>
                        </m:naryPr>
                        <m:sub/>
                        <m:sup/>
                        <m:e>
                          <m:r>
                            <a:rPr lang="en-US" sz="2800" i="1">
                              <a:latin typeface="Cambria Math" panose="02040503050406030204" pitchFamily="18" charset="0"/>
                              <a:ea typeface="Cambria Math" panose="02040503050406030204" pitchFamily="18" charset="0"/>
                            </a:rPr>
                            <m:t>𝜌</m:t>
                          </m:r>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r>
                                <a:rPr lang="en-US" sz="2800" i="1">
                                  <a:latin typeface="Cambria Math" panose="02040503050406030204" pitchFamily="18" charset="0"/>
                                  <a:ea typeface="Cambria Math" panose="02040503050406030204" pitchFamily="18" charset="0"/>
                                </a:rPr>
                                <m:t>𝜌</m:t>
                              </m:r>
                            </m:e>
                          </m:func>
                          <m:r>
                            <a:rPr lang="en-US" sz="2800" i="1">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𝑥𝑑𝑝</m:t>
                          </m:r>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b="0" i="1" smtClean="0">
                              <a:latin typeface="Cambria Math" panose="02040503050406030204" pitchFamily="18" charset="0"/>
                              <a:ea typeface="Cambria Math" panose="02040503050406030204" pitchFamily="18" charset="0"/>
                            </a:rPr>
                          </m:ctrlPr>
                        </m:naryPr>
                        <m:sub/>
                        <m:sup/>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log</m:t>
                              </m:r>
                            </m:fName>
                            <m:e>
                              <m:d>
                                <m:dPr>
                                  <m:ctrlPr>
                                    <a:rPr lang="en-US" sz="2800" b="0" i="1" smtClean="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e>
                      </m:nary>
                      <m:r>
                        <a:rPr lang="en-US" sz="2800" b="0" i="1" smtClean="0">
                          <a:latin typeface="Cambria Math" panose="02040503050406030204" pitchFamily="18" charset="0"/>
                          <a:ea typeface="Cambria Math" panose="02040503050406030204" pitchFamily="18" charset="0"/>
                        </a:rPr>
                        <m:t>𝑑𝑥𝑑𝑝</m:t>
                      </m:r>
                    </m:oMath>
                  </m:oMathPara>
                </a14:m>
                <a:endParaRPr lang="en-US" sz="2800" dirty="0"/>
              </a:p>
            </p:txBody>
          </p:sp>
        </mc:Choice>
        <mc:Fallback xmlns="">
          <p:sp>
            <p:nvSpPr>
              <p:cNvPr id="5" name="TextBox 4">
                <a:extLst>
                  <a:ext uri="{FF2B5EF4-FFF2-40B4-BE49-F238E27FC236}">
                    <a16:creationId xmlns:a16="http://schemas.microsoft.com/office/drawing/2014/main" id="{0E21EF21-A9A9-3107-7AE5-AF182DC668F7}"/>
                  </a:ext>
                </a:extLst>
              </p:cNvPr>
              <p:cNvSpPr txBox="1">
                <a:spLocks noRot="1" noChangeAspect="1" noMove="1" noResize="1" noEditPoints="1" noAdjustHandles="1" noChangeArrowheads="1" noChangeShapeType="1" noTextEdit="1"/>
              </p:cNvSpPr>
              <p:nvPr/>
            </p:nvSpPr>
            <p:spPr>
              <a:xfrm>
                <a:off x="491433" y="1319676"/>
                <a:ext cx="8772594" cy="12225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D296D-4442-BD5D-1E47-CCB1A543FD87}"/>
                  </a:ext>
                </a:extLst>
              </p:cNvPr>
              <p:cNvSpPr txBox="1"/>
              <p:nvPr/>
            </p:nvSpPr>
            <p:spPr>
              <a:xfrm>
                <a:off x="2071241" y="2199060"/>
                <a:ext cx="3825791"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nary>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r>
                        <a:rPr lang="en-US" sz="2800" i="1">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𝑥</m:t>
                          </m:r>
                        </m:e>
                      </m:acc>
                      <m:r>
                        <a:rPr lang="en-US" sz="2800" b="0" i="1" smtClean="0">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oMath>
                  </m:oMathPara>
                </a14:m>
                <a:endParaRPr lang="en-US" sz="2800" dirty="0"/>
              </a:p>
            </p:txBody>
          </p:sp>
        </mc:Choice>
        <mc:Fallback xmlns="">
          <p:sp>
            <p:nvSpPr>
              <p:cNvPr id="6" name="TextBox 5">
                <a:extLst>
                  <a:ext uri="{FF2B5EF4-FFF2-40B4-BE49-F238E27FC236}">
                    <a16:creationId xmlns:a16="http://schemas.microsoft.com/office/drawing/2014/main" id="{360D296D-4442-BD5D-1E47-CCB1A543FD87}"/>
                  </a:ext>
                </a:extLst>
              </p:cNvPr>
              <p:cNvSpPr txBox="1">
                <a:spLocks noRot="1" noChangeAspect="1" noMove="1" noResize="1" noEditPoints="1" noAdjustHandles="1" noChangeArrowheads="1" noChangeShapeType="1" noTextEdit="1"/>
              </p:cNvSpPr>
              <p:nvPr/>
            </p:nvSpPr>
            <p:spPr>
              <a:xfrm>
                <a:off x="2071241" y="2199060"/>
                <a:ext cx="3825791" cy="12225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F1589D-EFD8-A430-F4F3-292E335467D1}"/>
                  </a:ext>
                </a:extLst>
              </p:cNvPr>
              <p:cNvSpPr txBox="1"/>
              <p:nvPr/>
            </p:nvSpPr>
            <p:spPr>
              <a:xfrm>
                <a:off x="2071241" y="3797075"/>
                <a:ext cx="4914679"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d>
                            <m:dPr>
                              <m:ctrlPr>
                                <a:rPr lang="en-US" sz="2800" i="1">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7" name="TextBox 6">
                <a:extLst>
                  <a:ext uri="{FF2B5EF4-FFF2-40B4-BE49-F238E27FC236}">
                    <a16:creationId xmlns:a16="http://schemas.microsoft.com/office/drawing/2014/main" id="{10F1589D-EFD8-A430-F4F3-292E335467D1}"/>
                  </a:ext>
                </a:extLst>
              </p:cNvPr>
              <p:cNvSpPr txBox="1">
                <a:spLocks noRot="1" noChangeAspect="1" noMove="1" noResize="1" noEditPoints="1" noAdjustHandles="1" noChangeArrowheads="1" noChangeShapeType="1" noTextEdit="1"/>
              </p:cNvSpPr>
              <p:nvPr/>
            </p:nvSpPr>
            <p:spPr>
              <a:xfrm>
                <a:off x="2071241" y="3797075"/>
                <a:ext cx="4914679" cy="1222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83A14C-07E0-80CF-EE87-5F35D3A4BA65}"/>
                  </a:ext>
                </a:extLst>
              </p:cNvPr>
              <p:cNvSpPr txBox="1"/>
              <p:nvPr/>
            </p:nvSpPr>
            <p:spPr>
              <a:xfrm>
                <a:off x="603315" y="868756"/>
                <a:ext cx="9072933" cy="369332"/>
              </a:xfrm>
              <a:prstGeom prst="rect">
                <a:avLst/>
              </a:prstGeom>
              <a:noFill/>
            </p:spPr>
            <p:txBody>
              <a:bodyPr wrap="none" rtlCol="0">
                <a:spAutoFit/>
              </a:bodyPr>
              <a:lstStyle/>
              <a:p>
                <a:r>
                  <a:rPr lang="en-US" dirty="0"/>
                  <a:t>We want a map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m:t>
                    </m:r>
                  </m:oMath>
                </a14:m>
                <a:r>
                  <a:rPr lang="en-US" dirty="0"/>
                  <a:t> that increase the entropy of all distributions by the same value</a:t>
                </a:r>
              </a:p>
            </p:txBody>
          </p:sp>
        </mc:Choice>
        <mc:Fallback xmlns="">
          <p:sp>
            <p:nvSpPr>
              <p:cNvPr id="2" name="TextBox 1">
                <a:extLst>
                  <a:ext uri="{FF2B5EF4-FFF2-40B4-BE49-F238E27FC236}">
                    <a16:creationId xmlns:a16="http://schemas.microsoft.com/office/drawing/2014/main" id="{4083A14C-07E0-80CF-EE87-5F35D3A4BA65}"/>
                  </a:ext>
                </a:extLst>
              </p:cNvPr>
              <p:cNvSpPr txBox="1">
                <a:spLocks noRot="1" noChangeAspect="1" noMove="1" noResize="1" noEditPoints="1" noAdjustHandles="1" noChangeArrowheads="1" noChangeShapeType="1" noTextEdit="1"/>
              </p:cNvSpPr>
              <p:nvPr/>
            </p:nvSpPr>
            <p:spPr>
              <a:xfrm>
                <a:off x="603315" y="868756"/>
                <a:ext cx="9072933" cy="369332"/>
              </a:xfrm>
              <a:prstGeom prst="rect">
                <a:avLst/>
              </a:prstGeom>
              <a:blipFill>
                <a:blip r:embed="rId7"/>
                <a:stretch>
                  <a:fillRect l="-60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DA42D3-55EA-FD96-6D50-1B73C1461872}"/>
                  </a:ext>
                </a:extLst>
              </p:cNvPr>
              <p:cNvSpPr txBox="1"/>
              <p:nvPr/>
            </p:nvSpPr>
            <p:spPr>
              <a:xfrm>
                <a:off x="3393649" y="4893158"/>
                <a:ext cx="4806893"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m:t>
                    </m:r>
                  </m:oMath>
                </a14:m>
                <a:r>
                  <a:rPr lang="en-US" sz="2800" dirty="0"/>
                  <a:t> Jacobian must be a constant!</a:t>
                </a:r>
              </a:p>
            </p:txBody>
          </p:sp>
        </mc:Choice>
        <mc:Fallback xmlns="">
          <p:sp>
            <p:nvSpPr>
              <p:cNvPr id="4" name="TextBox 3">
                <a:extLst>
                  <a:ext uri="{FF2B5EF4-FFF2-40B4-BE49-F238E27FC236}">
                    <a16:creationId xmlns:a16="http://schemas.microsoft.com/office/drawing/2014/main" id="{63DA42D3-55EA-FD96-6D50-1B73C1461872}"/>
                  </a:ext>
                </a:extLst>
              </p:cNvPr>
              <p:cNvSpPr txBox="1">
                <a:spLocks noRot="1" noChangeAspect="1" noMove="1" noResize="1" noEditPoints="1" noAdjustHandles="1" noChangeArrowheads="1" noChangeShapeType="1" noTextEdit="1"/>
              </p:cNvSpPr>
              <p:nvPr/>
            </p:nvSpPr>
            <p:spPr>
              <a:xfrm>
                <a:off x="3393649" y="4893158"/>
                <a:ext cx="4806893" cy="523220"/>
              </a:xfrm>
              <a:prstGeom prst="rect">
                <a:avLst/>
              </a:prstGeom>
              <a:blipFill>
                <a:blip r:embed="rId8"/>
                <a:stretch>
                  <a:fillRect t="-11628" r="-1396"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04F257-E4D5-B9D7-5DA1-8C103E446791}"/>
                  </a:ext>
                </a:extLst>
              </p:cNvPr>
              <p:cNvSpPr txBox="1"/>
              <p:nvPr/>
            </p:nvSpPr>
            <p:spPr>
              <a:xfrm>
                <a:off x="4039919" y="5773046"/>
                <a:ext cx="48068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oMath>
                  </m:oMathPara>
                </a14:m>
                <a:endParaRPr lang="en-US" sz="2800" dirty="0"/>
              </a:p>
            </p:txBody>
          </p:sp>
        </mc:Choice>
        <mc:Fallback xmlns="">
          <p:sp>
            <p:nvSpPr>
              <p:cNvPr id="8" name="TextBox 7">
                <a:extLst>
                  <a:ext uri="{FF2B5EF4-FFF2-40B4-BE49-F238E27FC236}">
                    <a16:creationId xmlns:a16="http://schemas.microsoft.com/office/drawing/2014/main" id="{B004F257-E4D5-B9D7-5DA1-8C103E446791}"/>
                  </a:ext>
                </a:extLst>
              </p:cNvPr>
              <p:cNvSpPr txBox="1">
                <a:spLocks noRot="1" noChangeAspect="1" noMove="1" noResize="1" noEditPoints="1" noAdjustHandles="1" noChangeArrowheads="1" noChangeShapeType="1" noTextEdit="1"/>
              </p:cNvSpPr>
              <p:nvPr/>
            </p:nvSpPr>
            <p:spPr>
              <a:xfrm>
                <a:off x="4039919" y="5773046"/>
                <a:ext cx="4806893" cy="523220"/>
              </a:xfrm>
              <a:prstGeom prst="rect">
                <a:avLst/>
              </a:prstGeom>
              <a:blipFill>
                <a:blip r:embed="rId9"/>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9F74830-3E0B-1B4D-C9AB-E8719318C8A5}"/>
              </a:ext>
            </a:extLst>
          </p:cNvPr>
          <p:cNvCxnSpPr/>
          <p:nvPr/>
        </p:nvCxnSpPr>
        <p:spPr>
          <a:xfrm>
            <a:off x="1300899" y="4609707"/>
            <a:ext cx="556181" cy="93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35A8EF-7836-1AA2-EF70-36479F8D5D4D}"/>
              </a:ext>
            </a:extLst>
          </p:cNvPr>
          <p:cNvSpPr txBox="1"/>
          <p:nvPr/>
        </p:nvSpPr>
        <p:spPr>
          <a:xfrm>
            <a:off x="227787" y="4177489"/>
            <a:ext cx="1736373" cy="369332"/>
          </a:xfrm>
          <a:prstGeom prst="rect">
            <a:avLst/>
          </a:prstGeom>
          <a:noFill/>
        </p:spPr>
        <p:txBody>
          <a:bodyPr wrap="none" rtlCol="0">
            <a:spAutoFit/>
          </a:bodyPr>
          <a:lstStyle/>
          <a:p>
            <a:r>
              <a:rPr lang="en-US" dirty="0"/>
              <a:t>Poisson bracket!</a:t>
            </a:r>
          </a:p>
        </p:txBody>
      </p:sp>
      <p:sp>
        <p:nvSpPr>
          <p:cNvPr id="12" name="TextBox 11">
            <a:extLst>
              <a:ext uri="{FF2B5EF4-FFF2-40B4-BE49-F238E27FC236}">
                <a16:creationId xmlns:a16="http://schemas.microsoft.com/office/drawing/2014/main" id="{9AD37E91-51B8-3B04-F1EB-06861012ECAE}"/>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p:spTree>
    <p:extLst>
      <p:ext uri="{BB962C8B-B14F-4D97-AF65-F5344CB8AC3E}">
        <p14:creationId xmlns:p14="http://schemas.microsoft.com/office/powerpoint/2010/main" val="29281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5" grpId="0"/>
      <p:bldP spid="6" grpId="0"/>
      <p:bldP spid="7" grpId="0"/>
      <p:bldP spid="4"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CF68-EDCA-503D-D0A0-B396209A074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0BA6E45-BB59-10E2-CDC7-38D453D8E569}"/>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69DC21-A46E-93F7-6557-C7E436378452}"/>
                  </a:ext>
                </a:extLst>
              </p:cNvPr>
              <p:cNvSpPr txBox="1"/>
              <p:nvPr/>
            </p:nvSpPr>
            <p:spPr>
              <a:xfrm>
                <a:off x="2031084" y="782756"/>
                <a:ext cx="812983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1A69DC21-A46E-93F7-6557-C7E436378452}"/>
                  </a:ext>
                </a:extLst>
              </p:cNvPr>
              <p:cNvSpPr txBox="1">
                <a:spLocks noRot="1" noChangeAspect="1" noMove="1" noResize="1" noEditPoints="1" noAdjustHandles="1" noChangeArrowheads="1" noChangeShapeType="1" noTextEdit="1"/>
              </p:cNvSpPr>
              <p:nvPr/>
            </p:nvSpPr>
            <p:spPr>
              <a:xfrm>
                <a:off x="2031084" y="782756"/>
                <a:ext cx="812983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22FEE2-2742-6A63-E698-390D902BDC3A}"/>
                  </a:ext>
                </a:extLst>
              </p:cNvPr>
              <p:cNvSpPr txBox="1"/>
              <p:nvPr/>
            </p:nvSpPr>
            <p:spPr>
              <a:xfrm>
                <a:off x="1730997" y="1533451"/>
                <a:ext cx="8983870" cy="523220"/>
              </a:xfrm>
              <a:prstGeom prst="rect">
                <a:avLst/>
              </a:prstGeom>
              <a:noFill/>
            </p:spPr>
            <p:txBody>
              <a:bodyPr wrap="none" rtlCol="0">
                <a:spAutoFit/>
              </a:bodyPr>
              <a:lstStyle/>
              <a:p>
                <a:r>
                  <a:rPr lang="en-US" sz="2800" dirty="0"/>
                  <a:t>Let’s call “stretching maps” those </a:t>
                </a:r>
                <a14:m>
                  <m:oMath xmlns:m="http://schemas.openxmlformats.org/officeDocument/2006/math">
                    <m:r>
                      <a:rPr lang="en-US" sz="2800" b="0" i="1" smtClean="0">
                        <a:latin typeface="Cambria Math" panose="02040503050406030204" pitchFamily="18" charset="0"/>
                      </a:rPr>
                      <m:t>𝑅</m:t>
                    </m:r>
                  </m:oMath>
                </a14:m>
                <a:r>
                  <a:rPr lang="en-US" sz="2800" dirty="0"/>
                  <a:t> that satisfy this property</a:t>
                </a:r>
              </a:p>
            </p:txBody>
          </p:sp>
        </mc:Choice>
        <mc:Fallback xmlns="">
          <p:sp>
            <p:nvSpPr>
              <p:cNvPr id="2" name="TextBox 1">
                <a:extLst>
                  <a:ext uri="{FF2B5EF4-FFF2-40B4-BE49-F238E27FC236}">
                    <a16:creationId xmlns:a16="http://schemas.microsoft.com/office/drawing/2014/main" id="{1922FEE2-2742-6A63-E698-390D902BDC3A}"/>
                  </a:ext>
                </a:extLst>
              </p:cNvPr>
              <p:cNvSpPr txBox="1">
                <a:spLocks noRot="1" noChangeAspect="1" noMove="1" noResize="1" noEditPoints="1" noAdjustHandles="1" noChangeArrowheads="1" noChangeShapeType="1" noTextEdit="1"/>
              </p:cNvSpPr>
              <p:nvPr/>
            </p:nvSpPr>
            <p:spPr>
              <a:xfrm>
                <a:off x="1730997" y="1533451"/>
                <a:ext cx="8983870" cy="523220"/>
              </a:xfrm>
              <a:prstGeom prst="rect">
                <a:avLst/>
              </a:prstGeom>
              <a:blipFill>
                <a:blip r:embed="rId3"/>
                <a:stretch>
                  <a:fillRect l="-1425" t="-11765" r="-204"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74BB35-9811-75B0-650E-18E9887AE2CD}"/>
                  </a:ext>
                </a:extLst>
              </p:cNvPr>
              <p:cNvSpPr txBox="1"/>
              <p:nvPr/>
            </p:nvSpPr>
            <p:spPr>
              <a:xfrm>
                <a:off x="521321" y="2459305"/>
                <a:ext cx="11223004" cy="602729"/>
              </a:xfrm>
              <a:prstGeom prst="rect">
                <a:avLst/>
              </a:prstGeom>
              <a:noFill/>
            </p:spPr>
            <p:txBody>
              <a:bodyPr wrap="square" rtlCol="0">
                <a:spAutoFit/>
              </a:bodyPr>
              <a:lstStyle/>
              <a:p>
                <a:r>
                  <a:rPr lang="en-US" sz="2800" dirty="0"/>
                  <a:t>Let’s call “pure stretching map” the map </a:t>
                </a:r>
                <a14:m>
                  <m:oMath xmlns:m="http://schemas.openxmlformats.org/officeDocument/2006/math">
                    <m:r>
                      <a:rPr lang="en-US" sz="2800" i="1" smtClean="0">
                        <a:latin typeface="Cambria Math" panose="02040503050406030204" pitchFamily="18" charset="0"/>
                      </a:rPr>
                      <m:t>𝑇</m:t>
                    </m:r>
                  </m:oMath>
                </a14:m>
                <a:r>
                  <a:rPr lang="en-US" sz="2800" dirty="0"/>
                  <a:t> such that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i="1">
                            <a:latin typeface="Cambria Math" panose="02040503050406030204" pitchFamily="18" charset="0"/>
                          </a:rPr>
                          <m:t>𝑥</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b="0" i="1" smtClean="0">
                            <a:latin typeface="Cambria Math" panose="02040503050406030204" pitchFamily="18" charset="0"/>
                          </a:rPr>
                          <m:t>𝑝</m:t>
                        </m:r>
                      </m:e>
                    </m:d>
                  </m:oMath>
                </a14:m>
                <a:endParaRPr lang="en-US" sz="2800" dirty="0"/>
              </a:p>
            </p:txBody>
          </p:sp>
        </mc:Choice>
        <mc:Fallback xmlns="">
          <p:sp>
            <p:nvSpPr>
              <p:cNvPr id="4" name="TextBox 3">
                <a:extLst>
                  <a:ext uri="{FF2B5EF4-FFF2-40B4-BE49-F238E27FC236}">
                    <a16:creationId xmlns:a16="http://schemas.microsoft.com/office/drawing/2014/main" id="{DB74BB35-9811-75B0-650E-18E9887AE2CD}"/>
                  </a:ext>
                </a:extLst>
              </p:cNvPr>
              <p:cNvSpPr txBox="1">
                <a:spLocks noRot="1" noChangeAspect="1" noMove="1" noResize="1" noEditPoints="1" noAdjustHandles="1" noChangeArrowheads="1" noChangeShapeType="1" noTextEdit="1"/>
              </p:cNvSpPr>
              <p:nvPr/>
            </p:nvSpPr>
            <p:spPr>
              <a:xfrm>
                <a:off x="521321" y="2459305"/>
                <a:ext cx="11223004" cy="602729"/>
              </a:xfrm>
              <a:prstGeom prst="rect">
                <a:avLst/>
              </a:prstGeom>
              <a:blipFill>
                <a:blip r:embed="rId4"/>
                <a:stretch>
                  <a:fillRect l="-114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C7B68F-7A4B-D298-463C-3A46E6A49102}"/>
                  </a:ext>
                </a:extLst>
              </p:cNvPr>
              <p:cNvSpPr txBox="1"/>
              <p:nvPr/>
            </p:nvSpPr>
            <p:spPr>
              <a:xfrm>
                <a:off x="3648663" y="3718777"/>
                <a:ext cx="4894673" cy="688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𝜆</m:t>
                                  </m:r>
                                </m:e>
                              </m:rad>
                            </m:e>
                          </m:d>
                        </m:e>
                        <m:sup>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sup>
                      </m:sSup>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oMath>
                  </m:oMathPara>
                </a14:m>
                <a:endParaRPr lang="en-US" sz="2800" dirty="0"/>
              </a:p>
            </p:txBody>
          </p:sp>
        </mc:Choice>
        <mc:Fallback xmlns="">
          <p:sp>
            <p:nvSpPr>
              <p:cNvPr id="8" name="TextBox 7">
                <a:extLst>
                  <a:ext uri="{FF2B5EF4-FFF2-40B4-BE49-F238E27FC236}">
                    <a16:creationId xmlns:a16="http://schemas.microsoft.com/office/drawing/2014/main" id="{B7C7B68F-7A4B-D298-463C-3A46E6A49102}"/>
                  </a:ext>
                </a:extLst>
              </p:cNvPr>
              <p:cNvSpPr txBox="1">
                <a:spLocks noRot="1" noChangeAspect="1" noMove="1" noResize="1" noEditPoints="1" noAdjustHandles="1" noChangeArrowheads="1" noChangeShapeType="1" noTextEdit="1"/>
              </p:cNvSpPr>
              <p:nvPr/>
            </p:nvSpPr>
            <p:spPr>
              <a:xfrm>
                <a:off x="3648663" y="3718777"/>
                <a:ext cx="4894673" cy="688650"/>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8B4411C-6300-5EFE-905D-3743BD6016FE}"/>
              </a:ext>
            </a:extLst>
          </p:cNvPr>
          <p:cNvSpPr txBox="1"/>
          <p:nvPr/>
        </p:nvSpPr>
        <p:spPr>
          <a:xfrm>
            <a:off x="4818662" y="3252347"/>
            <a:ext cx="2554674" cy="523220"/>
          </a:xfrm>
          <a:prstGeom prst="rect">
            <a:avLst/>
          </a:prstGeom>
          <a:noFill/>
        </p:spPr>
        <p:txBody>
          <a:bodyPr wrap="none" rtlCol="0">
            <a:spAutoFit/>
          </a:bodyPr>
          <a:lstStyle/>
          <a:p>
            <a:r>
              <a:rPr lang="en-US" sz="2800" dirty="0"/>
              <a:t>They also satisfy</a:t>
            </a:r>
          </a:p>
        </p:txBody>
      </p:sp>
    </p:spTree>
    <p:extLst>
      <p:ext uri="{BB962C8B-B14F-4D97-AF65-F5344CB8AC3E}">
        <p14:creationId xmlns:p14="http://schemas.microsoft.com/office/powerpoint/2010/main" val="8022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6F48C-455F-8B61-3FC0-EB391D801F52}"/>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74D9A072-FF8D-D901-2D76-B25820B36814}"/>
              </a:ext>
            </a:extLst>
          </p:cNvPr>
          <p:cNvGraphicFramePr>
            <a:graphicFrameLocks noGrp="1"/>
          </p:cNvGraphicFramePr>
          <p:nvPr>
            <p:extLst>
              <p:ext uri="{D42A27DB-BD31-4B8C-83A1-F6EECF244321}">
                <p14:modId xmlns:p14="http://schemas.microsoft.com/office/powerpoint/2010/main" val="2277984234"/>
              </p:ext>
            </p:extLst>
          </p:nvPr>
        </p:nvGraphicFramePr>
        <p:xfrm>
          <a:off x="2692026"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18E200E3-1E0C-EE48-15A8-A5B0A45BD092}"/>
              </a:ext>
            </a:extLst>
          </p:cNvPr>
          <p:cNvCxnSpPr/>
          <p:nvPr/>
        </p:nvCxnSpPr>
        <p:spPr>
          <a:xfrm>
            <a:off x="2695733"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17B4800-D7D1-B3D7-7C29-578E04BD1854}"/>
              </a:ext>
            </a:extLst>
          </p:cNvPr>
          <p:cNvSpPr txBox="1"/>
          <p:nvPr/>
        </p:nvSpPr>
        <p:spPr>
          <a:xfrm>
            <a:off x="5631943"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2E8DDC2E-672C-481D-EB09-01BE8F65761B}"/>
              </a:ext>
            </a:extLst>
          </p:cNvPr>
          <p:cNvCxnSpPr>
            <a:cxnSpLocks/>
          </p:cNvCxnSpPr>
          <p:nvPr/>
        </p:nvCxnSpPr>
        <p:spPr>
          <a:xfrm flipV="1">
            <a:off x="2382035"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EFC7545-85A3-D209-7ED0-F8F68E1437C3}"/>
              </a:ext>
            </a:extLst>
          </p:cNvPr>
          <p:cNvSpPr txBox="1"/>
          <p:nvPr/>
        </p:nvSpPr>
        <p:spPr>
          <a:xfrm rot="16200000">
            <a:off x="1818614" y="2794143"/>
            <a:ext cx="506870"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46F42B-A88D-F0C4-27D9-8747922C8728}"/>
                  </a:ext>
                </a:extLst>
              </p:cNvPr>
              <p:cNvSpPr txBox="1"/>
              <p:nvPr/>
            </p:nvSpPr>
            <p:spPr>
              <a:xfrm>
                <a:off x="2692026"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6446F42B-A88D-F0C4-27D9-8747922C8728}"/>
                  </a:ext>
                </a:extLst>
              </p:cNvPr>
              <p:cNvSpPr txBox="1">
                <a:spLocks noRot="1" noChangeAspect="1" noMove="1" noResize="1" noEditPoints="1" noAdjustHandles="1" noChangeArrowheads="1" noChangeShapeType="1" noTextEdit="1"/>
              </p:cNvSpPr>
              <p:nvPr/>
            </p:nvSpPr>
            <p:spPr>
              <a:xfrm>
                <a:off x="2692026" y="740667"/>
                <a:ext cx="730328" cy="276999"/>
              </a:xfrm>
              <a:prstGeom prst="rect">
                <a:avLst/>
              </a:prstGeom>
              <a:blipFill>
                <a:blip r:embed="rId2"/>
                <a:stretch>
                  <a:fillRect l="-840"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1D8D884-F77E-ED3D-249A-F2B051428390}"/>
                  </a:ext>
                </a:extLst>
              </p:cNvPr>
              <p:cNvSpPr txBox="1"/>
              <p:nvPr/>
            </p:nvSpPr>
            <p:spPr>
              <a:xfrm rot="16200000">
                <a:off x="1769111"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91D8D884-F77E-ED3D-249A-F2B051428390}"/>
                  </a:ext>
                </a:extLst>
              </p:cNvPr>
              <p:cNvSpPr txBox="1">
                <a:spLocks noRot="1" noChangeAspect="1" noMove="1" noResize="1" noEditPoints="1" noAdjustHandles="1" noChangeArrowheads="1" noChangeShapeType="1" noTextEdit="1"/>
              </p:cNvSpPr>
              <p:nvPr/>
            </p:nvSpPr>
            <p:spPr>
              <a:xfrm rot="16200000">
                <a:off x="1769111"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1E24C1F-67F5-F9DC-B6ED-D42597E26524}"/>
              </a:ext>
            </a:extLst>
          </p:cNvPr>
          <p:cNvSpPr txBox="1"/>
          <p:nvPr/>
        </p:nvSpPr>
        <p:spPr>
          <a:xfrm>
            <a:off x="2576481" y="502935"/>
            <a:ext cx="961417" cy="307777"/>
          </a:xfrm>
          <a:prstGeom prst="rect">
            <a:avLst/>
          </a:prstGeom>
          <a:noFill/>
        </p:spPr>
        <p:txBody>
          <a:bodyPr wrap="none" rtlCol="0">
            <a:spAutoFit/>
          </a:bodyPr>
          <a:lstStyle/>
          <a:p>
            <a:r>
              <a:rPr lang="en-US" sz="1400" dirty="0"/>
              <a:t>Low speed</a:t>
            </a:r>
          </a:p>
        </p:txBody>
      </p:sp>
      <p:cxnSp>
        <p:nvCxnSpPr>
          <p:cNvPr id="6" name="Straight Arrow Connector 5">
            <a:extLst>
              <a:ext uri="{FF2B5EF4-FFF2-40B4-BE49-F238E27FC236}">
                <a16:creationId xmlns:a16="http://schemas.microsoft.com/office/drawing/2014/main" id="{E2C7C7FE-2B51-F673-6476-74C9F7CD5D3E}"/>
              </a:ext>
            </a:extLst>
          </p:cNvPr>
          <p:cNvCxnSpPr>
            <a:cxnSpLocks/>
            <a:endCxn id="22" idx="1"/>
          </p:cNvCxnSpPr>
          <p:nvPr/>
        </p:nvCxnSpPr>
        <p:spPr>
          <a:xfrm flipV="1">
            <a:off x="1606216" y="3232244"/>
            <a:ext cx="465833" cy="154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50C77B-DBDC-048D-49E7-5F477B729D3A}"/>
              </a:ext>
            </a:extLst>
          </p:cNvPr>
          <p:cNvSpPr txBox="1"/>
          <p:nvPr/>
        </p:nvSpPr>
        <p:spPr>
          <a:xfrm>
            <a:off x="501650" y="4775423"/>
            <a:ext cx="5737404" cy="523220"/>
          </a:xfrm>
          <a:prstGeom prst="rect">
            <a:avLst/>
          </a:prstGeom>
          <a:noFill/>
        </p:spPr>
        <p:txBody>
          <a:bodyPr wrap="none" rtlCol="0">
            <a:spAutoFit/>
          </a:bodyPr>
          <a:lstStyle/>
          <a:p>
            <a:r>
              <a:rPr lang="en-US" sz="2800" dirty="0"/>
              <a:t>Not about size or number of particles!</a:t>
            </a:r>
          </a:p>
        </p:txBody>
      </p:sp>
      <p:sp>
        <p:nvSpPr>
          <p:cNvPr id="11" name="TextBox 10">
            <a:extLst>
              <a:ext uri="{FF2B5EF4-FFF2-40B4-BE49-F238E27FC236}">
                <a16:creationId xmlns:a16="http://schemas.microsoft.com/office/drawing/2014/main" id="{981D17B4-513A-E4FC-273D-1FD0F4ADC773}"/>
              </a:ext>
            </a:extLst>
          </p:cNvPr>
          <p:cNvSpPr txBox="1"/>
          <p:nvPr/>
        </p:nvSpPr>
        <p:spPr>
          <a:xfrm>
            <a:off x="349250" y="5417856"/>
            <a:ext cx="7327900" cy="523220"/>
          </a:xfrm>
          <a:prstGeom prst="rect">
            <a:avLst/>
          </a:prstGeom>
          <a:noFill/>
        </p:spPr>
        <p:txBody>
          <a:bodyPr wrap="square">
            <a:spAutoFit/>
          </a:bodyPr>
          <a:lstStyle/>
          <a:p>
            <a:r>
              <a:rPr lang="en-US" sz="1600" dirty="0"/>
              <a:t>Coherent communication over 254 Km</a:t>
            </a:r>
            <a:br>
              <a:rPr lang="en-US" sz="1600" dirty="0"/>
            </a:br>
            <a:r>
              <a:rPr lang="en-US" sz="1100" dirty="0"/>
              <a:t>https://phys.org/news/2025-04-quantum-messages-km-infrastructure.html</a:t>
            </a:r>
            <a:endParaRPr lang="en-US" sz="1600" dirty="0"/>
          </a:p>
        </p:txBody>
      </p:sp>
      <p:sp>
        <p:nvSpPr>
          <p:cNvPr id="14" name="TextBox 13">
            <a:extLst>
              <a:ext uri="{FF2B5EF4-FFF2-40B4-BE49-F238E27FC236}">
                <a16:creationId xmlns:a16="http://schemas.microsoft.com/office/drawing/2014/main" id="{2D61BEFD-E966-0A28-741F-3C38CE39CD6D}"/>
              </a:ext>
            </a:extLst>
          </p:cNvPr>
          <p:cNvSpPr txBox="1"/>
          <p:nvPr/>
        </p:nvSpPr>
        <p:spPr>
          <a:xfrm>
            <a:off x="3581400" y="5941076"/>
            <a:ext cx="7327900" cy="507831"/>
          </a:xfrm>
          <a:prstGeom prst="rect">
            <a:avLst/>
          </a:prstGeom>
          <a:noFill/>
        </p:spPr>
        <p:txBody>
          <a:bodyPr wrap="square">
            <a:spAutoFit/>
          </a:bodyPr>
          <a:lstStyle/>
          <a:p>
            <a:r>
              <a:rPr lang="en-US" sz="1600" dirty="0"/>
              <a:t>A billion hydrogen atoms in a single Bose–Einstein Condensate</a:t>
            </a:r>
            <a:br>
              <a:rPr lang="en-US" sz="1600" dirty="0"/>
            </a:br>
            <a:r>
              <a:rPr lang="en-US" sz="1100" dirty="0"/>
              <a:t>https://doi.org/10.1016/S0921-4526(99)01415-5</a:t>
            </a:r>
          </a:p>
        </p:txBody>
      </p:sp>
    </p:spTree>
    <p:extLst>
      <p:ext uri="{BB962C8B-B14F-4D97-AF65-F5344CB8AC3E}">
        <p14:creationId xmlns:p14="http://schemas.microsoft.com/office/powerpoint/2010/main" val="7248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8D1EC-6671-0971-D9F1-9424FCD10CF2}"/>
            </a:ext>
          </a:extLst>
        </p:cNvPr>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25930F69-F6FE-B930-9F7B-9A34425BF6BD}"/>
              </a:ext>
            </a:extLst>
          </p:cNvPr>
          <p:cNvCxnSpPr/>
          <p:nvPr/>
        </p:nvCxnSpPr>
        <p:spPr>
          <a:xfrm>
            <a:off x="7492181" y="4718765"/>
            <a:ext cx="298430" cy="295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E66F68-5D78-9BFC-DB48-ACBBA10B93A8}"/>
              </a:ext>
            </a:extLst>
          </p:cNvPr>
          <p:cNvCxnSpPr/>
          <p:nvPr/>
        </p:nvCxnSpPr>
        <p:spPr>
          <a:xfrm flipH="1">
            <a:off x="8354961" y="4718765"/>
            <a:ext cx="294968" cy="339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DF6763-109C-3815-2629-2A0786EF9DFE}"/>
              </a:ext>
            </a:extLst>
          </p:cNvPr>
          <p:cNvCxnSpPr/>
          <p:nvPr/>
        </p:nvCxnSpPr>
        <p:spPr>
          <a:xfrm flipV="1">
            <a:off x="7518184" y="5648632"/>
            <a:ext cx="269461" cy="33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19FC66-93EF-5C48-FB7C-54EF0AB08918}"/>
              </a:ext>
            </a:extLst>
          </p:cNvPr>
          <p:cNvCxnSpPr/>
          <p:nvPr/>
        </p:nvCxnSpPr>
        <p:spPr>
          <a:xfrm flipH="1" flipV="1">
            <a:off x="8354961" y="5656006"/>
            <a:ext cx="241068" cy="272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77912FA-4764-9919-F8AE-4C99B30B2C45}"/>
              </a:ext>
            </a:extLst>
          </p:cNvPr>
          <p:cNvSpPr txBox="1"/>
          <p:nvPr/>
        </p:nvSpPr>
        <p:spPr>
          <a:xfrm>
            <a:off x="327047" y="1367341"/>
            <a:ext cx="3980000" cy="584775"/>
          </a:xfrm>
          <a:prstGeom prst="rect">
            <a:avLst/>
          </a:prstGeom>
          <a:noFill/>
        </p:spPr>
        <p:txBody>
          <a:bodyPr wrap="none" rtlCol="0">
            <a:spAutoFit/>
          </a:bodyPr>
          <a:lstStyle/>
          <a:p>
            <a:r>
              <a:rPr lang="en-US" sz="3200" dirty="0"/>
              <a:t>In quantum mechanics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EEBC87-E5AB-D516-51FA-BA77CABD6ED8}"/>
                  </a:ext>
                </a:extLst>
              </p:cNvPr>
              <p:cNvSpPr txBox="1"/>
              <p:nvPr/>
            </p:nvSpPr>
            <p:spPr>
              <a:xfrm>
                <a:off x="3480843" y="2060156"/>
                <a:ext cx="422019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oMath>
                  </m:oMathPara>
                </a14:m>
                <a:endParaRPr lang="en-US" sz="3200" dirty="0"/>
              </a:p>
            </p:txBody>
          </p:sp>
        </mc:Choice>
        <mc:Fallback xmlns="">
          <p:sp>
            <p:nvSpPr>
              <p:cNvPr id="4" name="TextBox 3">
                <a:extLst>
                  <a:ext uri="{FF2B5EF4-FFF2-40B4-BE49-F238E27FC236}">
                    <a16:creationId xmlns:a16="http://schemas.microsoft.com/office/drawing/2014/main" id="{0CA0B0F5-4BD9-B895-022A-A0B79394F8EB}"/>
                  </a:ext>
                </a:extLst>
              </p:cNvPr>
              <p:cNvSpPr txBox="1">
                <a:spLocks noRot="1" noChangeAspect="1" noMove="1" noResize="1" noEditPoints="1" noAdjustHandles="1" noChangeArrowheads="1" noChangeShapeType="1" noTextEdit="1"/>
              </p:cNvSpPr>
              <p:nvPr/>
            </p:nvSpPr>
            <p:spPr>
              <a:xfrm>
                <a:off x="3480843" y="2060156"/>
                <a:ext cx="4220193" cy="584775"/>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691F63C-8959-CBC6-6C44-FF181983D829}"/>
              </a:ext>
            </a:extLst>
          </p:cNvPr>
          <p:cNvSpPr txBox="1"/>
          <p:nvPr/>
        </p:nvSpPr>
        <p:spPr>
          <a:xfrm>
            <a:off x="327047" y="129568"/>
            <a:ext cx="3796039" cy="584775"/>
          </a:xfrm>
          <a:prstGeom prst="rect">
            <a:avLst/>
          </a:prstGeom>
          <a:noFill/>
        </p:spPr>
        <p:txBody>
          <a:bodyPr wrap="none" rtlCol="0">
            <a:spAutoFit/>
          </a:bodyPr>
          <a:lstStyle/>
          <a:p>
            <a:r>
              <a:rPr lang="en-US" sz="3200" dirty="0"/>
              <a:t>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927420-6E1C-7CD6-6274-B182C3CFAD2A}"/>
                  </a:ext>
                </a:extLst>
              </p:cNvPr>
              <p:cNvSpPr txBox="1"/>
              <p:nvPr/>
            </p:nvSpPr>
            <p:spPr>
              <a:xfrm>
                <a:off x="3852930" y="581650"/>
                <a:ext cx="8129832"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ctrlPr>
                            <a:rPr lang="en-US" sz="2800" i="1">
                              <a:latin typeface="Cambria Math" panose="02040503050406030204" pitchFamily="18" charset="0"/>
                            </a:rPr>
                          </m:ctrlPr>
                        </m:dPr>
                        <m:e>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3852930" y="581650"/>
                <a:ext cx="8129832" cy="578685"/>
              </a:xfrm>
              <a:prstGeom prst="rect">
                <a:avLst/>
              </a:prstGeom>
              <a:blipFill>
                <a:blip r:embed="rId6"/>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395F87C-1076-AA10-40DB-CC9D29662F21}"/>
              </a:ext>
            </a:extLst>
          </p:cNvPr>
          <p:cNvCxnSpPr/>
          <p:nvPr/>
        </p:nvCxnSpPr>
        <p:spPr>
          <a:xfrm flipH="1" flipV="1">
            <a:off x="7790611" y="1051841"/>
            <a:ext cx="2413687" cy="518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A2DF39-3922-26A3-97C8-7238BF2E7D9D}"/>
              </a:ext>
            </a:extLst>
          </p:cNvPr>
          <p:cNvCxnSpPr>
            <a:cxnSpLocks/>
          </p:cNvCxnSpPr>
          <p:nvPr/>
        </p:nvCxnSpPr>
        <p:spPr>
          <a:xfrm flipV="1">
            <a:off x="10426719" y="1099423"/>
            <a:ext cx="238669" cy="47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7896A1-1361-C348-6935-CCC1C1191F5C}"/>
              </a:ext>
            </a:extLst>
          </p:cNvPr>
          <p:cNvSpPr txBox="1"/>
          <p:nvPr/>
        </p:nvSpPr>
        <p:spPr>
          <a:xfrm>
            <a:off x="9507505" y="1499359"/>
            <a:ext cx="2315766" cy="923330"/>
          </a:xfrm>
          <a:prstGeom prst="rect">
            <a:avLst/>
          </a:prstGeom>
          <a:noFill/>
        </p:spPr>
        <p:txBody>
          <a:bodyPr wrap="square" rtlCol="0">
            <a:spAutoFit/>
          </a:bodyPr>
          <a:lstStyle/>
          <a:p>
            <a:pPr algn="r"/>
            <a:r>
              <a:rPr lang="en-US" dirty="0"/>
              <a:t>Jacobian is a constant: all volumes rescaled by the same factor</a:t>
            </a:r>
          </a:p>
        </p:txBody>
      </p:sp>
      <p:sp>
        <p:nvSpPr>
          <p:cNvPr id="24" name="TextBox 23">
            <a:extLst>
              <a:ext uri="{FF2B5EF4-FFF2-40B4-BE49-F238E27FC236}">
                <a16:creationId xmlns:a16="http://schemas.microsoft.com/office/drawing/2014/main" id="{271E5ECC-366B-F0FE-42B3-8E1F57E2976C}"/>
              </a:ext>
            </a:extLst>
          </p:cNvPr>
          <p:cNvSpPr txBox="1"/>
          <p:nvPr/>
        </p:nvSpPr>
        <p:spPr>
          <a:xfrm>
            <a:off x="954674" y="2145610"/>
            <a:ext cx="2074735" cy="461665"/>
          </a:xfrm>
          <a:prstGeom prst="rect">
            <a:avLst/>
          </a:prstGeom>
          <a:noFill/>
        </p:spPr>
        <p:txBody>
          <a:bodyPr wrap="none" rtlCol="0">
            <a:spAutoFit/>
          </a:bodyPr>
          <a:lstStyle/>
          <a:p>
            <a:r>
              <a:rPr lang="en-US" sz="2400" dirty="0"/>
              <a:t>Stretching map</a:t>
            </a:r>
          </a:p>
        </p:txBody>
      </p:sp>
      <p:sp>
        <p:nvSpPr>
          <p:cNvPr id="7" name="TextBox 6">
            <a:extLst>
              <a:ext uri="{FF2B5EF4-FFF2-40B4-BE49-F238E27FC236}">
                <a16:creationId xmlns:a16="http://schemas.microsoft.com/office/drawing/2014/main" id="{F5FF7D65-85A9-CE9C-4A99-A15F5D7F0F0E}"/>
              </a:ext>
            </a:extLst>
          </p:cNvPr>
          <p:cNvSpPr txBox="1"/>
          <p:nvPr/>
        </p:nvSpPr>
        <p:spPr>
          <a:xfrm>
            <a:off x="582757" y="2948660"/>
            <a:ext cx="9477082" cy="646331"/>
          </a:xfrm>
          <a:prstGeom prst="rect">
            <a:avLst/>
          </a:prstGeom>
          <a:noFill/>
        </p:spPr>
        <p:txBody>
          <a:bodyPr wrap="none" rtlCol="0">
            <a:spAutoFit/>
          </a:bodyPr>
          <a:lstStyle/>
          <a:p>
            <a:r>
              <a:rPr lang="en-US" sz="3600" dirty="0">
                <a:solidFill>
                  <a:srgbClr val="C00000"/>
                </a:solidFill>
              </a:rPr>
              <a:t>Stretching maps can’t be a unitary transformation</a:t>
            </a:r>
          </a:p>
        </p:txBody>
      </p:sp>
      <p:sp>
        <p:nvSpPr>
          <p:cNvPr id="12" name="TextBox 11">
            <a:extLst>
              <a:ext uri="{FF2B5EF4-FFF2-40B4-BE49-F238E27FC236}">
                <a16:creationId xmlns:a16="http://schemas.microsoft.com/office/drawing/2014/main" id="{97FBE13E-4496-7A17-5C98-00AD96642C46}"/>
              </a:ext>
            </a:extLst>
          </p:cNvPr>
          <p:cNvSpPr txBox="1"/>
          <p:nvPr/>
        </p:nvSpPr>
        <p:spPr>
          <a:xfrm>
            <a:off x="1695915" y="3615778"/>
            <a:ext cx="6724918" cy="369332"/>
          </a:xfrm>
          <a:prstGeom prst="rect">
            <a:avLst/>
          </a:prstGeom>
          <a:noFill/>
        </p:spPr>
        <p:txBody>
          <a:bodyPr wrap="none" rtlCol="0">
            <a:spAutoFit/>
          </a:bodyPr>
          <a:lstStyle/>
          <a:p>
            <a:r>
              <a:rPr lang="en-US" dirty="0"/>
              <a:t>They do not conserve entropy nor preserve commutation relationship</a:t>
            </a:r>
          </a:p>
        </p:txBody>
      </p:sp>
      <p:sp>
        <p:nvSpPr>
          <p:cNvPr id="14" name="TextBox 13">
            <a:extLst>
              <a:ext uri="{FF2B5EF4-FFF2-40B4-BE49-F238E27FC236}">
                <a16:creationId xmlns:a16="http://schemas.microsoft.com/office/drawing/2014/main" id="{438AFCB9-B3A3-2339-210E-43AE1D96E3D2}"/>
              </a:ext>
            </a:extLst>
          </p:cNvPr>
          <p:cNvSpPr txBox="1"/>
          <p:nvPr/>
        </p:nvSpPr>
        <p:spPr>
          <a:xfrm>
            <a:off x="582757" y="4072434"/>
            <a:ext cx="6281271" cy="646331"/>
          </a:xfrm>
          <a:prstGeom prst="rect">
            <a:avLst/>
          </a:prstGeom>
          <a:noFill/>
        </p:spPr>
        <p:txBody>
          <a:bodyPr wrap="none" rtlCol="0">
            <a:spAutoFit/>
          </a:bodyPr>
          <a:lstStyle/>
          <a:p>
            <a:r>
              <a:rPr lang="en-US" sz="3600" dirty="0">
                <a:solidFill>
                  <a:srgbClr val="C00000"/>
                </a:solidFill>
              </a:rPr>
              <a:t>They must be quantum channels</a:t>
            </a:r>
          </a:p>
        </p:txBody>
      </p:sp>
      <p:sp>
        <p:nvSpPr>
          <p:cNvPr id="15" name="TextBox 14">
            <a:extLst>
              <a:ext uri="{FF2B5EF4-FFF2-40B4-BE49-F238E27FC236}">
                <a16:creationId xmlns:a16="http://schemas.microsoft.com/office/drawing/2014/main" id="{040F822B-424C-7B8D-AD53-3CCC21542763}"/>
              </a:ext>
            </a:extLst>
          </p:cNvPr>
          <p:cNvSpPr txBox="1"/>
          <p:nvPr/>
        </p:nvSpPr>
        <p:spPr>
          <a:xfrm>
            <a:off x="1705899" y="4806089"/>
            <a:ext cx="4080476" cy="646331"/>
          </a:xfrm>
          <a:prstGeom prst="rect">
            <a:avLst/>
          </a:prstGeom>
          <a:noFill/>
        </p:spPr>
        <p:txBody>
          <a:bodyPr wrap="none" rtlCol="0">
            <a:spAutoFit/>
          </a:bodyPr>
          <a:lstStyle/>
          <a:p>
            <a:r>
              <a:rPr lang="en-US" dirty="0"/>
              <a:t>They are maps between density matrixes,</a:t>
            </a:r>
            <a:br>
              <a:rPr lang="en-US" dirty="0"/>
            </a:br>
            <a:r>
              <a:rPr lang="en-US" dirty="0"/>
              <a:t>not pure states</a:t>
            </a:r>
          </a:p>
        </p:txBody>
      </p:sp>
      <p:grpSp>
        <p:nvGrpSpPr>
          <p:cNvPr id="11" name="Group 10">
            <a:extLst>
              <a:ext uri="{FF2B5EF4-FFF2-40B4-BE49-F238E27FC236}">
                <a16:creationId xmlns:a16="http://schemas.microsoft.com/office/drawing/2014/main" id="{EB680C8D-6156-10DA-879B-F13B309C7331}"/>
              </a:ext>
            </a:extLst>
          </p:cNvPr>
          <p:cNvGrpSpPr/>
          <p:nvPr/>
        </p:nvGrpSpPr>
        <p:grpSpPr>
          <a:xfrm>
            <a:off x="7128846" y="4395599"/>
            <a:ext cx="1856686" cy="1856525"/>
            <a:chOff x="2521889" y="2808131"/>
            <a:chExt cx="1916430" cy="1916266"/>
          </a:xfrm>
        </p:grpSpPr>
        <p:sp>
          <p:nvSpPr>
            <p:cNvPr id="23" name="Oval 22">
              <a:extLst>
                <a:ext uri="{FF2B5EF4-FFF2-40B4-BE49-F238E27FC236}">
                  <a16:creationId xmlns:a16="http://schemas.microsoft.com/office/drawing/2014/main" id="{8D2AAC49-8836-31A2-D656-60F1071B7D3D}"/>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31">
              <a:extLst>
                <a:ext uri="{FF2B5EF4-FFF2-40B4-BE49-F238E27FC236}">
                  <a16:creationId xmlns:a16="http://schemas.microsoft.com/office/drawing/2014/main" id="{D3A7CC93-3B0F-53D6-A012-DCCDEED1510F}"/>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BEBBF47-EA55-9BF9-E87E-D89DF72C9828}"/>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1" name="Group 30">
              <a:extLst>
                <a:ext uri="{FF2B5EF4-FFF2-40B4-BE49-F238E27FC236}">
                  <a16:creationId xmlns:a16="http://schemas.microsoft.com/office/drawing/2014/main" id="{2FBB1005-D03E-D9FD-2D5A-1ECEA64FE4EB}"/>
                </a:ext>
              </a:extLst>
            </p:cNvPr>
            <p:cNvGrpSpPr/>
            <p:nvPr/>
          </p:nvGrpSpPr>
          <p:grpSpPr>
            <a:xfrm>
              <a:off x="2923755" y="2808131"/>
              <a:ext cx="1112528" cy="1916266"/>
              <a:chOff x="2734489" y="2655731"/>
              <a:chExt cx="1186260" cy="1916266"/>
            </a:xfrm>
          </p:grpSpPr>
          <p:sp>
            <p:nvSpPr>
              <p:cNvPr id="35" name="Oval 34">
                <a:extLst>
                  <a:ext uri="{FF2B5EF4-FFF2-40B4-BE49-F238E27FC236}">
                    <a16:creationId xmlns:a16="http://schemas.microsoft.com/office/drawing/2014/main" id="{1EC68A47-DBFF-9ACA-5ED3-44DDCBE0DBE7}"/>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6" name="Oval 9">
                <a:extLst>
                  <a:ext uri="{FF2B5EF4-FFF2-40B4-BE49-F238E27FC236}">
                    <a16:creationId xmlns:a16="http://schemas.microsoft.com/office/drawing/2014/main" id="{AFF85525-6052-C1EA-805A-7D51F66892B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2" name="Group 31">
              <a:extLst>
                <a:ext uri="{FF2B5EF4-FFF2-40B4-BE49-F238E27FC236}">
                  <a16:creationId xmlns:a16="http://schemas.microsoft.com/office/drawing/2014/main" id="{09FE9E7F-81F8-A26F-5CDE-630C45CF71EE}"/>
                </a:ext>
              </a:extLst>
            </p:cNvPr>
            <p:cNvGrpSpPr/>
            <p:nvPr/>
          </p:nvGrpSpPr>
          <p:grpSpPr>
            <a:xfrm rot="16200000">
              <a:off x="2923922" y="2810085"/>
              <a:ext cx="1112528" cy="1916266"/>
              <a:chOff x="2734489" y="2655731"/>
              <a:chExt cx="1186260" cy="1916266"/>
            </a:xfrm>
          </p:grpSpPr>
          <p:sp>
            <p:nvSpPr>
              <p:cNvPr id="33" name="Oval 32">
                <a:extLst>
                  <a:ext uri="{FF2B5EF4-FFF2-40B4-BE49-F238E27FC236}">
                    <a16:creationId xmlns:a16="http://schemas.microsoft.com/office/drawing/2014/main" id="{7B37CD71-9070-1428-BA42-D507251A077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4" name="Oval 9">
                <a:extLst>
                  <a:ext uri="{FF2B5EF4-FFF2-40B4-BE49-F238E27FC236}">
                    <a16:creationId xmlns:a16="http://schemas.microsoft.com/office/drawing/2014/main" id="{4BDFE0CF-F2FD-67AD-B7F8-3819B2A00F9F}"/>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spTree>
    <p:extLst>
      <p:ext uri="{BB962C8B-B14F-4D97-AF65-F5344CB8AC3E}">
        <p14:creationId xmlns:p14="http://schemas.microsoft.com/office/powerpoint/2010/main" val="2164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4" grpId="0"/>
      <p:bldP spid="7" grpId="0"/>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4E575-21E0-8FD1-532A-40089C50F4D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A14956-82A9-22EE-8F9C-4FF556600BB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E625B365-21C9-13F7-DE81-E8F8C1FE4804}"/>
              </a:ext>
            </a:extLst>
          </p:cNvPr>
          <p:cNvSpPr txBox="1"/>
          <p:nvPr/>
        </p:nvSpPr>
        <p:spPr>
          <a:xfrm>
            <a:off x="620983" y="1125217"/>
            <a:ext cx="2050433" cy="1200329"/>
          </a:xfrm>
          <a:prstGeom prst="rect">
            <a:avLst/>
          </a:prstGeom>
          <a:noFill/>
        </p:spPr>
        <p:txBody>
          <a:bodyPr wrap="none" rtlCol="0">
            <a:spAutoFit/>
          </a:bodyPr>
          <a:lstStyle/>
          <a:p>
            <a:r>
              <a:rPr lang="en-US" sz="2400" dirty="0"/>
              <a:t>Infinitesimal</a:t>
            </a:r>
            <a:br>
              <a:rPr lang="en-US" sz="2400" dirty="0"/>
            </a:br>
            <a:r>
              <a:rPr lang="en-US" sz="2400" dirty="0"/>
              <a:t>stretching map</a:t>
            </a:r>
            <a:br>
              <a:rPr lang="en-US" sz="2400" dirty="0"/>
            </a:br>
            <a:r>
              <a:rPr lang="en-US" sz="2400" dirty="0"/>
              <a:t>must obey</a:t>
            </a:r>
          </a:p>
        </p:txBody>
      </p:sp>
      <p:sp>
        <p:nvSpPr>
          <p:cNvPr id="3" name="TextBox 2">
            <a:extLst>
              <a:ext uri="{FF2B5EF4-FFF2-40B4-BE49-F238E27FC236}">
                <a16:creationId xmlns:a16="http://schemas.microsoft.com/office/drawing/2014/main" id="{C6A9D5D3-FA66-9D59-C96A-A160A99F2518}"/>
              </a:ext>
            </a:extLst>
          </p:cNvPr>
          <p:cNvSpPr txBox="1"/>
          <p:nvPr/>
        </p:nvSpPr>
        <p:spPr>
          <a:xfrm>
            <a:off x="1646200" y="129568"/>
            <a:ext cx="8777788" cy="584775"/>
          </a:xfrm>
          <a:prstGeom prst="rect">
            <a:avLst/>
          </a:prstGeom>
          <a:noFill/>
        </p:spPr>
        <p:txBody>
          <a:bodyPr wrap="none" rtlCol="0">
            <a:spAutoFit/>
          </a:bodyPr>
          <a:lstStyle/>
          <a:p>
            <a:pPr algn="ctr"/>
            <a:r>
              <a:rPr lang="en-US" sz="3200" dirty="0" err="1"/>
              <a:t>Linblad</a:t>
            </a:r>
            <a:r>
              <a:rPr lang="en-US" sz="3200" dirty="0"/>
              <a:t> master equation for open quantum systems</a:t>
            </a:r>
          </a:p>
        </p:txBody>
      </p:sp>
      <p:cxnSp>
        <p:nvCxnSpPr>
          <p:cNvPr id="6" name="Straight Arrow Connector 5">
            <a:extLst>
              <a:ext uri="{FF2B5EF4-FFF2-40B4-BE49-F238E27FC236}">
                <a16:creationId xmlns:a16="http://schemas.microsoft.com/office/drawing/2014/main" id="{AE4332FC-0BB9-AE8F-AEAF-D6A35AC14F7A}"/>
              </a:ext>
            </a:extLst>
          </p:cNvPr>
          <p:cNvCxnSpPr>
            <a:cxnSpLocks/>
          </p:cNvCxnSpPr>
          <p:nvPr/>
        </p:nvCxnSpPr>
        <p:spPr>
          <a:xfrm flipH="1" flipV="1">
            <a:off x="78009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D63063-D5E4-5124-B32A-8C397961DB6E}"/>
              </a:ext>
            </a:extLst>
          </p:cNvPr>
          <p:cNvSpPr txBox="1"/>
          <p:nvPr/>
        </p:nvSpPr>
        <p:spPr>
          <a:xfrm>
            <a:off x="6871941" y="3131617"/>
            <a:ext cx="4625433" cy="461665"/>
          </a:xfrm>
          <a:prstGeom prst="rect">
            <a:avLst/>
          </a:prstGeom>
          <a:noFill/>
        </p:spPr>
        <p:txBody>
          <a:bodyPr wrap="none" rtlCol="0">
            <a:spAutoFit/>
          </a:bodyPr>
          <a:lstStyle/>
          <a:p>
            <a:r>
              <a:rPr lang="en-US" sz="2400" dirty="0"/>
              <a:t>Non-unitary/non- conservative part</a:t>
            </a:r>
          </a:p>
        </p:txBody>
      </p:sp>
      <p:cxnSp>
        <p:nvCxnSpPr>
          <p:cNvPr id="15" name="Straight Arrow Connector 14">
            <a:extLst>
              <a:ext uri="{FF2B5EF4-FFF2-40B4-BE49-F238E27FC236}">
                <a16:creationId xmlns:a16="http://schemas.microsoft.com/office/drawing/2014/main" id="{6EAB9F3A-86EA-6557-AF04-255A7DC61718}"/>
              </a:ext>
            </a:extLst>
          </p:cNvPr>
          <p:cNvCxnSpPr>
            <a:cxnSpLocks/>
          </p:cNvCxnSpPr>
          <p:nvPr/>
        </p:nvCxnSpPr>
        <p:spPr>
          <a:xfrm flipV="1">
            <a:off x="46767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8A4F77-5640-2EF7-7EA0-39810774F724}"/>
              </a:ext>
            </a:extLst>
          </p:cNvPr>
          <p:cNvSpPr txBox="1"/>
          <p:nvPr/>
        </p:nvSpPr>
        <p:spPr>
          <a:xfrm>
            <a:off x="2566641" y="3131617"/>
            <a:ext cx="3388748" cy="461665"/>
          </a:xfrm>
          <a:prstGeom prst="rect">
            <a:avLst/>
          </a:prstGeom>
          <a:noFill/>
        </p:spPr>
        <p:txBody>
          <a:bodyPr wrap="none" rtlCol="0">
            <a:spAutoFit/>
          </a:bodyPr>
          <a:lstStyle/>
          <a:p>
            <a:r>
              <a:rPr lang="en-US" sz="2400" dirty="0"/>
              <a:t>Unitary/conservative part</a:t>
            </a:r>
          </a:p>
        </p:txBody>
      </p:sp>
    </p:spTree>
    <p:extLst>
      <p:ext uri="{BB962C8B-B14F-4D97-AF65-F5344CB8AC3E}">
        <p14:creationId xmlns:p14="http://schemas.microsoft.com/office/powerpoint/2010/main" val="1123004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4979-AC8A-14AE-5D4A-87590AFAD9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09B0F3-00E7-A9AA-51B7-6D5991C1DD1A}"/>
              </a:ext>
            </a:extLst>
          </p:cNvPr>
          <p:cNvSpPr txBox="1"/>
          <p:nvPr/>
        </p:nvSpPr>
        <p:spPr>
          <a:xfrm>
            <a:off x="3423199" y="129568"/>
            <a:ext cx="5223801" cy="584775"/>
          </a:xfrm>
          <a:prstGeom prst="rect">
            <a:avLst/>
          </a:prstGeom>
          <a:noFill/>
        </p:spPr>
        <p:txBody>
          <a:bodyPr wrap="none" rtlCol="0">
            <a:spAutoFit/>
          </a:bodyPr>
          <a:lstStyle/>
          <a:p>
            <a:pPr algn="ctr"/>
            <a:r>
              <a:rPr lang="en-US" sz="3200" dirty="0"/>
              <a:t>Quantum pure stretching map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032A06-1A72-D835-A981-AF45FC8E6C4A}"/>
                  </a:ext>
                </a:extLst>
              </p:cNvPr>
              <p:cNvSpPr txBox="1"/>
              <p:nvPr/>
            </p:nvSpPr>
            <p:spPr>
              <a:xfrm>
                <a:off x="3383712" y="918776"/>
                <a:ext cx="2533579"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𝑋</m:t>
                      </m:r>
                    </m:oMath>
                  </m:oMathPara>
                </a14:m>
                <a:endParaRPr lang="en-US" sz="3200" dirty="0"/>
              </a:p>
            </p:txBody>
          </p:sp>
        </mc:Choice>
        <mc:Fallback xmlns="">
          <p:sp>
            <p:nvSpPr>
              <p:cNvPr id="2" name="TextBox 1">
                <a:extLst>
                  <a:ext uri="{FF2B5EF4-FFF2-40B4-BE49-F238E27FC236}">
                    <a16:creationId xmlns:a16="http://schemas.microsoft.com/office/drawing/2014/main" id="{9F7CF580-8F00-4229-59E0-31F6AFF4B012}"/>
                  </a:ext>
                </a:extLst>
              </p:cNvPr>
              <p:cNvSpPr txBox="1">
                <a:spLocks noRot="1" noChangeAspect="1" noMove="1" noResize="1" noEditPoints="1" noAdjustHandles="1" noChangeArrowheads="1" noChangeShapeType="1" noTextEdit="1"/>
              </p:cNvSpPr>
              <p:nvPr/>
            </p:nvSpPr>
            <p:spPr>
              <a:xfrm>
                <a:off x="3383712" y="918776"/>
                <a:ext cx="2533579" cy="6528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384757-FF6A-0500-DBA0-E1DCB5963140}"/>
                  </a:ext>
                </a:extLst>
              </p:cNvPr>
              <p:cNvSpPr txBox="1"/>
              <p:nvPr/>
            </p:nvSpPr>
            <p:spPr>
              <a:xfrm>
                <a:off x="6096000" y="919914"/>
                <a:ext cx="2514343"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b="0" i="1" smtClean="0">
                              <a:latin typeface="Cambria Math" panose="02040503050406030204" pitchFamily="18" charset="0"/>
                            </a:rPr>
                            <m:t>𝑃</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𝑃</m:t>
                      </m:r>
                    </m:oMath>
                  </m:oMathPara>
                </a14:m>
                <a:endParaRPr lang="en-US" sz="3200" dirty="0"/>
              </a:p>
            </p:txBody>
          </p:sp>
        </mc:Choice>
        <mc:Fallback xmlns="">
          <p:sp>
            <p:nvSpPr>
              <p:cNvPr id="4" name="TextBox 3">
                <a:extLst>
                  <a:ext uri="{FF2B5EF4-FFF2-40B4-BE49-F238E27FC236}">
                    <a16:creationId xmlns:a16="http://schemas.microsoft.com/office/drawing/2014/main" id="{590331A5-9D1E-DF35-4D73-D3353116B638}"/>
                  </a:ext>
                </a:extLst>
              </p:cNvPr>
              <p:cNvSpPr txBox="1">
                <a:spLocks noRot="1" noChangeAspect="1" noMove="1" noResize="1" noEditPoints="1" noAdjustHandles="1" noChangeArrowheads="1" noChangeShapeType="1" noTextEdit="1"/>
              </p:cNvSpPr>
              <p:nvPr/>
            </p:nvSpPr>
            <p:spPr>
              <a:xfrm>
                <a:off x="6096000" y="919914"/>
                <a:ext cx="2514343" cy="652871"/>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0EEAFB7-14C5-6B09-E309-92A45D87AA44}"/>
              </a:ext>
            </a:extLst>
          </p:cNvPr>
          <p:cNvSpPr txBox="1"/>
          <p:nvPr/>
        </p:nvSpPr>
        <p:spPr>
          <a:xfrm>
            <a:off x="3570631" y="1836715"/>
            <a:ext cx="5050742" cy="1077218"/>
          </a:xfrm>
          <a:prstGeom prst="rect">
            <a:avLst/>
          </a:prstGeom>
          <a:noFill/>
        </p:spPr>
        <p:txBody>
          <a:bodyPr wrap="none" rtlCol="0">
            <a:spAutoFit/>
          </a:bodyPr>
          <a:lstStyle/>
          <a:p>
            <a:pPr algn="ctr"/>
            <a:r>
              <a:rPr lang="en-US" sz="3600" dirty="0">
                <a:solidFill>
                  <a:srgbClr val="C00000"/>
                </a:solidFill>
              </a:rPr>
              <a:t>What about products?</a:t>
            </a:r>
          </a:p>
          <a:p>
            <a:pPr algn="ctr"/>
            <a:r>
              <a:rPr lang="en-US" sz="2800" dirty="0">
                <a:solidFill>
                  <a:srgbClr val="C00000"/>
                </a:solidFill>
              </a:rPr>
              <a:t>Only </a:t>
            </a:r>
            <a:r>
              <a:rPr lang="en-US" sz="2800" dirty="0" err="1">
                <a:solidFill>
                  <a:srgbClr val="C00000"/>
                </a:solidFill>
              </a:rPr>
              <a:t>unitaries</a:t>
            </a:r>
            <a:r>
              <a:rPr lang="en-US" sz="2800" dirty="0">
                <a:solidFill>
                  <a:srgbClr val="C00000"/>
                </a:solidFill>
              </a:rPr>
              <a:t> preserve products!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916915B-330B-405E-C738-B7DD82D0823F}"/>
                  </a:ext>
                </a:extLst>
              </p:cNvPr>
              <p:cNvSpPr txBox="1"/>
              <p:nvPr/>
            </p:nvSpPr>
            <p:spPr>
              <a:xfrm>
                <a:off x="811161" y="3429000"/>
                <a:ext cx="8318091" cy="923330"/>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e>
                    </m:d>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Since pure states are exactly the density matrixes for which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e>
                      <m:sup>
                        <m:r>
                          <a:rPr lang="en-US" b="0" i="1" smtClean="0">
                            <a:latin typeface="Cambria Math" panose="02040503050406030204" pitchFamily="18" charset="0"/>
                          </a:rPr>
                          <m:t>2</m:t>
                        </m:r>
                      </m:sup>
                    </m:sSup>
                  </m:oMath>
                </a14:m>
                <a:r>
                  <a:rPr lang="en-US" dirty="0"/>
                  <a:t> and therefore </a:t>
                </a:r>
                <a14:m>
                  <m:oMath xmlns:m="http://schemas.openxmlformats.org/officeDocument/2006/math">
                    <m:r>
                      <a:rPr lang="en-US" b="0" i="1" smtClean="0">
                        <a:latin typeface="Cambria Math" panose="02040503050406030204" pitchFamily="18" charset="0"/>
                      </a:rPr>
                      <m:t>𝑇</m:t>
                    </m:r>
                  </m:oMath>
                </a14:m>
                <a:r>
                  <a:rPr lang="en-US" dirty="0"/>
                  <a:t> maps pure states to pure states. Therefore, it is a unitary!</a:t>
                </a:r>
              </a:p>
            </p:txBody>
          </p:sp>
        </mc:Choice>
        <mc:Fallback>
          <p:sp>
            <p:nvSpPr>
              <p:cNvPr id="14" name="TextBox 13">
                <a:extLst>
                  <a:ext uri="{FF2B5EF4-FFF2-40B4-BE49-F238E27FC236}">
                    <a16:creationId xmlns:a16="http://schemas.microsoft.com/office/drawing/2014/main" id="{8916915B-330B-405E-C738-B7DD82D0823F}"/>
                  </a:ext>
                </a:extLst>
              </p:cNvPr>
              <p:cNvSpPr txBox="1">
                <a:spLocks noRot="1" noChangeAspect="1" noMove="1" noResize="1" noEditPoints="1" noAdjustHandles="1" noChangeArrowheads="1" noChangeShapeType="1" noTextEdit="1"/>
              </p:cNvSpPr>
              <p:nvPr/>
            </p:nvSpPr>
            <p:spPr>
              <a:xfrm>
                <a:off x="811161" y="3429000"/>
                <a:ext cx="8318091" cy="923330"/>
              </a:xfrm>
              <a:prstGeom prst="rect">
                <a:avLst/>
              </a:prstGeom>
              <a:blipFill>
                <a:blip r:embed="rId4"/>
                <a:stretch>
                  <a:fillRect l="-586" t="-3974" b="-92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D50BFE9-ED2E-6831-6D02-0C3125A9F289}"/>
                  </a:ext>
                </a:extLst>
              </p:cNvPr>
              <p:cNvSpPr txBox="1"/>
              <p:nvPr/>
            </p:nvSpPr>
            <p:spPr>
              <a:xfrm>
                <a:off x="2199016" y="4771286"/>
                <a:ext cx="6447984" cy="1394421"/>
              </a:xfrm>
              <a:prstGeom prst="rect">
                <a:avLst/>
              </a:prstGeom>
              <a:noFill/>
            </p:spPr>
            <p:txBody>
              <a:bodyPr wrap="none" rtlCol="0">
                <a:spAutoFit/>
              </a:bodyPr>
              <a:lstStyle/>
              <a:p>
                <a:pPr algn="ctr"/>
                <a:r>
                  <a:rPr lang="en-US" sz="3600" dirty="0">
                    <a:solidFill>
                      <a:srgbClr val="C00000"/>
                    </a:solidFill>
                  </a:rPr>
                  <a:t>Which product ordering recovers </a:t>
                </a:r>
                <a:br>
                  <a:rPr lang="en-US" sz="3600" dirty="0">
                    <a:solidFill>
                      <a:srgbClr val="C00000"/>
                    </a:solidFill>
                  </a:rPr>
                </a:br>
                <a14:m>
                  <m:oMath xmlns:m="http://schemas.openxmlformats.org/officeDocument/2006/math">
                    <m:d>
                      <m:dPr>
                        <m:begChr m:val="⟨"/>
                        <m:endChr m:val="⟩"/>
                        <m:ctrlPr>
                          <a:rPr lang="en-US" sz="3600" i="1" dirty="0" smtClean="0">
                            <a:solidFill>
                              <a:srgbClr val="C00000"/>
                            </a:solidFill>
                            <a:latin typeface="Cambria Math" panose="02040503050406030204" pitchFamily="18" charset="0"/>
                          </a:rPr>
                        </m:ctrlPr>
                      </m:dPr>
                      <m:e>
                        <m:r>
                          <a:rPr lang="en-US" sz="3600" i="1" dirty="0" smtClean="0">
                            <a:solidFill>
                              <a:srgbClr val="C00000"/>
                            </a:solidFill>
                            <a:latin typeface="Cambria Math" panose="02040503050406030204" pitchFamily="18" charset="0"/>
                          </a:rPr>
                          <m:t>𝑇</m:t>
                        </m:r>
                        <m:d>
                          <m:dPr>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e>
                    </m:d>
                    <m:r>
                      <a:rPr lang="en-US" sz="3600" i="1" dirty="0" smtClean="0">
                        <a:solidFill>
                          <a:srgbClr val="C00000"/>
                        </a:solidFill>
                        <a:latin typeface="Cambria Math" panose="02040503050406030204" pitchFamily="18" charset="0"/>
                      </a:rPr>
                      <m:t>=</m:t>
                    </m:r>
                    <m:sSup>
                      <m:sSupPr>
                        <m:ctrlPr>
                          <a:rPr lang="en-US" sz="3600" i="1" dirty="0" smtClean="0">
                            <a:solidFill>
                              <a:srgbClr val="C00000"/>
                            </a:solidFill>
                            <a:latin typeface="Cambria Math" panose="02040503050406030204" pitchFamily="18" charset="0"/>
                          </a:rPr>
                        </m:ctrlPr>
                      </m:sSupPr>
                      <m:e>
                        <m:d>
                          <m:dPr>
                            <m:ctrlPr>
                              <a:rPr lang="en-US" sz="3600" i="1" dirty="0" smtClean="0">
                                <a:solidFill>
                                  <a:srgbClr val="C00000"/>
                                </a:solidFill>
                                <a:latin typeface="Cambria Math" panose="02040503050406030204" pitchFamily="18" charset="0"/>
                              </a:rPr>
                            </m:ctrlPr>
                          </m:dPr>
                          <m:e>
                            <m:rad>
                              <m:radPr>
                                <m:degHide m:val="on"/>
                                <m:ctrlPr>
                                  <a:rPr lang="en-US" sz="3600" i="1" dirty="0" smtClean="0">
                                    <a:solidFill>
                                      <a:srgbClr val="C00000"/>
                                    </a:solidFill>
                                    <a:latin typeface="Cambria Math" panose="02040503050406030204" pitchFamily="18" charset="0"/>
                                  </a:rPr>
                                </m:ctrlPr>
                              </m:radPr>
                              <m:deg/>
                              <m:e>
                                <m:r>
                                  <a:rPr lang="en-US" sz="3600" i="1" dirty="0" smtClean="0">
                                    <a:solidFill>
                                      <a:srgbClr val="C00000"/>
                                    </a:solidFill>
                                    <a:latin typeface="Cambria Math" panose="02040503050406030204" pitchFamily="18" charset="0"/>
                                  </a:rPr>
                                  <m:t>𝜆</m:t>
                                </m:r>
                              </m:e>
                            </m:rad>
                          </m:e>
                        </m:d>
                      </m:e>
                      <m:sup>
                        <m:r>
                          <a:rPr lang="en-US" sz="3600" i="1" dirty="0" smtClean="0">
                            <a:solidFill>
                              <a:srgbClr val="C00000"/>
                            </a:solidFill>
                            <a:latin typeface="Cambria Math" panose="02040503050406030204" pitchFamily="18" charset="0"/>
                          </a:rPr>
                          <m:t>𝑛</m:t>
                        </m:r>
                        <m:r>
                          <a:rPr lang="en-US" sz="3600" i="1" dirty="0" smtClean="0">
                            <a:solidFill>
                              <a:srgbClr val="C00000"/>
                            </a:solidFill>
                            <a:latin typeface="Cambria Math" panose="02040503050406030204" pitchFamily="18" charset="0"/>
                          </a:rPr>
                          <m:t>+</m:t>
                        </m:r>
                        <m:r>
                          <a:rPr lang="en-US" sz="3600" i="1" dirty="0" smtClean="0">
                            <a:solidFill>
                              <a:srgbClr val="C00000"/>
                            </a:solidFill>
                            <a:latin typeface="Cambria Math" panose="02040503050406030204" pitchFamily="18" charset="0"/>
                          </a:rPr>
                          <m:t>𝑚</m:t>
                        </m:r>
                      </m:sup>
                    </m:sSup>
                    <m:d>
                      <m:dPr>
                        <m:begChr m:val="⟨"/>
                        <m:endChr m:val="⟩"/>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oMath>
                </a14:m>
                <a:r>
                  <a:rPr lang="en-US" sz="3600" dirty="0">
                    <a:solidFill>
                      <a:srgbClr val="C00000"/>
                    </a:solidFill>
                  </a:rPr>
                  <a:t>? </a:t>
                </a:r>
                <a:endParaRPr lang="en-US" sz="2800" dirty="0">
                  <a:solidFill>
                    <a:srgbClr val="C00000"/>
                  </a:solidFill>
                </a:endParaRPr>
              </a:p>
            </p:txBody>
          </p:sp>
        </mc:Choice>
        <mc:Fallback>
          <p:sp>
            <p:nvSpPr>
              <p:cNvPr id="15" name="TextBox 14">
                <a:extLst>
                  <a:ext uri="{FF2B5EF4-FFF2-40B4-BE49-F238E27FC236}">
                    <a16:creationId xmlns:a16="http://schemas.microsoft.com/office/drawing/2014/main" id="{2D50BFE9-ED2E-6831-6D02-0C3125A9F289}"/>
                  </a:ext>
                </a:extLst>
              </p:cNvPr>
              <p:cNvSpPr txBox="1">
                <a:spLocks noRot="1" noChangeAspect="1" noMove="1" noResize="1" noEditPoints="1" noAdjustHandles="1" noChangeArrowheads="1" noChangeShapeType="1" noTextEdit="1"/>
              </p:cNvSpPr>
              <p:nvPr/>
            </p:nvSpPr>
            <p:spPr>
              <a:xfrm>
                <a:off x="2199016" y="4771286"/>
                <a:ext cx="6447984" cy="1394421"/>
              </a:xfrm>
              <a:prstGeom prst="rect">
                <a:avLst/>
              </a:prstGeom>
              <a:blipFill>
                <a:blip r:embed="rId5"/>
                <a:stretch>
                  <a:fillRect l="-2460" t="-7018" r="-2554" b="-14474"/>
                </a:stretch>
              </a:blipFill>
            </p:spPr>
            <p:txBody>
              <a:bodyPr/>
              <a:lstStyle/>
              <a:p>
                <a:r>
                  <a:rPr lang="en-US">
                    <a:noFill/>
                  </a:rPr>
                  <a:t> </a:t>
                </a:r>
              </a:p>
            </p:txBody>
          </p:sp>
        </mc:Fallback>
      </mc:AlternateContent>
    </p:spTree>
    <p:extLst>
      <p:ext uri="{BB962C8B-B14F-4D97-AF65-F5344CB8AC3E}">
        <p14:creationId xmlns:p14="http://schemas.microsoft.com/office/powerpoint/2010/main" val="390667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98D9-805F-F2C6-118A-DF9E5360BA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4F0059-941B-0054-0CCD-0D067809BAFC}"/>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sp>
        <p:nvSpPr>
          <p:cNvPr id="6" name="TextBox 5">
            <a:extLst>
              <a:ext uri="{FF2B5EF4-FFF2-40B4-BE49-F238E27FC236}">
                <a16:creationId xmlns:a16="http://schemas.microsoft.com/office/drawing/2014/main" id="{FEA02871-1D0B-7EAD-AEC4-154200EB4D4A}"/>
              </a:ext>
            </a:extLst>
          </p:cNvPr>
          <p:cNvSpPr txBox="1"/>
          <p:nvPr/>
        </p:nvSpPr>
        <p:spPr>
          <a:xfrm>
            <a:off x="4127929" y="2646915"/>
            <a:ext cx="3936142" cy="369332"/>
          </a:xfrm>
          <a:prstGeom prst="rect">
            <a:avLst/>
          </a:prstGeom>
          <a:noFill/>
        </p:spPr>
        <p:txBody>
          <a:bodyPr wrap="none" rtlCol="0">
            <a:spAutoFit/>
          </a:bodyPr>
          <a:lstStyle/>
          <a:p>
            <a:r>
              <a:rPr lang="en-US" dirty="0"/>
              <a:t>We take the average of all permutations</a:t>
            </a:r>
          </a:p>
        </p:txBody>
      </p:sp>
      <p:pic>
        <p:nvPicPr>
          <p:cNvPr id="15" name="Picture 14">
            <a:extLst>
              <a:ext uri="{FF2B5EF4-FFF2-40B4-BE49-F238E27FC236}">
                <a16:creationId xmlns:a16="http://schemas.microsoft.com/office/drawing/2014/main" id="{F686F30B-E082-C2ED-BBF5-1E558D41AC1C}"/>
              </a:ext>
            </a:extLst>
          </p:cNvPr>
          <p:cNvPicPr>
            <a:picLocks noChangeAspect="1"/>
          </p:cNvPicPr>
          <p:nvPr/>
        </p:nvPicPr>
        <p:blipFill>
          <a:blip r:embed="rId2"/>
          <a:stretch>
            <a:fillRect/>
          </a:stretch>
        </p:blipFill>
        <p:spPr>
          <a:xfrm>
            <a:off x="1854957" y="768800"/>
            <a:ext cx="8602275" cy="1038370"/>
          </a:xfrm>
          <a:prstGeom prst="rect">
            <a:avLst/>
          </a:prstGeom>
        </p:spPr>
      </p:pic>
      <p:pic>
        <p:nvPicPr>
          <p:cNvPr id="17" name="Picture 16">
            <a:extLst>
              <a:ext uri="{FF2B5EF4-FFF2-40B4-BE49-F238E27FC236}">
                <a16:creationId xmlns:a16="http://schemas.microsoft.com/office/drawing/2014/main" id="{FC5F13FD-C090-D19E-97FC-225D841E636C}"/>
              </a:ext>
            </a:extLst>
          </p:cNvPr>
          <p:cNvPicPr>
            <a:picLocks noChangeAspect="1"/>
          </p:cNvPicPr>
          <p:nvPr/>
        </p:nvPicPr>
        <p:blipFill>
          <a:blip r:embed="rId3"/>
          <a:stretch>
            <a:fillRect/>
          </a:stretch>
        </p:blipFill>
        <p:spPr>
          <a:xfrm>
            <a:off x="3021931" y="2015495"/>
            <a:ext cx="6268325" cy="457264"/>
          </a:xfrm>
          <a:prstGeom prst="rect">
            <a:avLst/>
          </a:prstGeom>
        </p:spPr>
      </p:pic>
      <p:pic>
        <p:nvPicPr>
          <p:cNvPr id="19" name="Picture 18">
            <a:extLst>
              <a:ext uri="{FF2B5EF4-FFF2-40B4-BE49-F238E27FC236}">
                <a16:creationId xmlns:a16="http://schemas.microsoft.com/office/drawing/2014/main" id="{72CA0930-C3DC-5C93-9CA8-C3CB68773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659" y="2681084"/>
            <a:ext cx="2926086" cy="1501905"/>
          </a:xfrm>
          <a:prstGeom prst="rect">
            <a:avLst/>
          </a:prstGeom>
        </p:spPr>
      </p:pic>
      <p:pic>
        <p:nvPicPr>
          <p:cNvPr id="21" name="Picture 20">
            <a:extLst>
              <a:ext uri="{FF2B5EF4-FFF2-40B4-BE49-F238E27FC236}">
                <a16:creationId xmlns:a16="http://schemas.microsoft.com/office/drawing/2014/main" id="{4693D17B-4F7F-8776-CE0E-5378438793C4}"/>
              </a:ext>
            </a:extLst>
          </p:cNvPr>
          <p:cNvPicPr>
            <a:picLocks noChangeAspect="1"/>
          </p:cNvPicPr>
          <p:nvPr/>
        </p:nvPicPr>
        <p:blipFill>
          <a:blip r:embed="rId5"/>
          <a:stretch>
            <a:fillRect/>
          </a:stretch>
        </p:blipFill>
        <p:spPr>
          <a:xfrm>
            <a:off x="442534" y="3122750"/>
            <a:ext cx="6611273" cy="1133633"/>
          </a:xfrm>
          <a:prstGeom prst="rect">
            <a:avLst/>
          </a:prstGeom>
        </p:spPr>
      </p:pic>
      <p:cxnSp>
        <p:nvCxnSpPr>
          <p:cNvPr id="23" name="Straight Arrow Connector 22">
            <a:extLst>
              <a:ext uri="{FF2B5EF4-FFF2-40B4-BE49-F238E27FC236}">
                <a16:creationId xmlns:a16="http://schemas.microsoft.com/office/drawing/2014/main" id="{7CDE1C61-2F30-49A1-9FCC-2C80D73161DE}"/>
              </a:ext>
            </a:extLst>
          </p:cNvPr>
          <p:cNvCxnSpPr>
            <a:cxnSpLocks/>
          </p:cNvCxnSpPr>
          <p:nvPr/>
        </p:nvCxnSpPr>
        <p:spPr>
          <a:xfrm flipV="1">
            <a:off x="6904675" y="3974690"/>
            <a:ext cx="1310177" cy="40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77406F-D20A-5E0E-C973-8CE55E6E3247}"/>
              </a:ext>
            </a:extLst>
          </p:cNvPr>
          <p:cNvCxnSpPr/>
          <p:nvPr/>
        </p:nvCxnSpPr>
        <p:spPr>
          <a:xfrm flipV="1">
            <a:off x="5847735" y="3812458"/>
            <a:ext cx="0" cy="56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5E44A0-2804-014D-5D62-4056087626E8}"/>
              </a:ext>
            </a:extLst>
          </p:cNvPr>
          <p:cNvSpPr txBox="1"/>
          <p:nvPr/>
        </p:nvSpPr>
        <p:spPr>
          <a:xfrm>
            <a:off x="2811528" y="4394708"/>
            <a:ext cx="5214313" cy="369332"/>
          </a:xfrm>
          <a:prstGeom prst="rect">
            <a:avLst/>
          </a:prstGeom>
          <a:noFill/>
        </p:spPr>
        <p:txBody>
          <a:bodyPr wrap="none" rtlCol="0">
            <a:spAutoFit/>
          </a:bodyPr>
          <a:lstStyle/>
          <a:p>
            <a:r>
              <a:rPr lang="en-US" dirty="0"/>
              <a:t>Also given by the expectations of the Wigner function</a:t>
            </a:r>
          </a:p>
        </p:txBody>
      </p:sp>
      <p:sp>
        <p:nvSpPr>
          <p:cNvPr id="29" name="TextBox 28">
            <a:extLst>
              <a:ext uri="{FF2B5EF4-FFF2-40B4-BE49-F238E27FC236}">
                <a16:creationId xmlns:a16="http://schemas.microsoft.com/office/drawing/2014/main" id="{D6B27E07-98D4-6224-9825-98951C8E5138}"/>
              </a:ext>
            </a:extLst>
          </p:cNvPr>
          <p:cNvSpPr txBox="1"/>
          <p:nvPr/>
        </p:nvSpPr>
        <p:spPr>
          <a:xfrm>
            <a:off x="516194" y="4902365"/>
            <a:ext cx="8279991" cy="830997"/>
          </a:xfrm>
          <a:prstGeom prst="rect">
            <a:avLst/>
          </a:prstGeom>
          <a:noFill/>
        </p:spPr>
        <p:txBody>
          <a:bodyPr wrap="square" rtlCol="0">
            <a:spAutoFit/>
          </a:bodyPr>
          <a:lstStyle/>
          <a:p>
            <a:r>
              <a:rPr lang="en-US" sz="2400" dirty="0"/>
              <a:t>A stretching map that rescales symmetrized operator averages is a stretching map in phase space for the Wigner function…</a:t>
            </a:r>
          </a:p>
        </p:txBody>
      </p:sp>
      <p:sp>
        <p:nvSpPr>
          <p:cNvPr id="30" name="TextBox 29">
            <a:extLst>
              <a:ext uri="{FF2B5EF4-FFF2-40B4-BE49-F238E27FC236}">
                <a16:creationId xmlns:a16="http://schemas.microsoft.com/office/drawing/2014/main" id="{78EF0328-DAA7-DEF1-C28D-20A8BD3D8885}"/>
              </a:ext>
            </a:extLst>
          </p:cNvPr>
          <p:cNvSpPr txBox="1"/>
          <p:nvPr/>
        </p:nvSpPr>
        <p:spPr>
          <a:xfrm>
            <a:off x="3347884" y="5867963"/>
            <a:ext cx="3760197" cy="584775"/>
          </a:xfrm>
          <a:prstGeom prst="rect">
            <a:avLst/>
          </a:prstGeom>
          <a:noFill/>
        </p:spPr>
        <p:txBody>
          <a:bodyPr wrap="none" rtlCol="0">
            <a:spAutoFit/>
          </a:bodyPr>
          <a:lstStyle/>
          <a:p>
            <a:r>
              <a:rPr lang="en-US" sz="3200" dirty="0">
                <a:solidFill>
                  <a:srgbClr val="C00000"/>
                </a:solidFill>
              </a:rPr>
              <a:t>… and it can’t work!!!</a:t>
            </a:r>
          </a:p>
        </p:txBody>
      </p:sp>
      <p:sp>
        <p:nvSpPr>
          <p:cNvPr id="31" name="TextBox 30">
            <a:extLst>
              <a:ext uri="{FF2B5EF4-FFF2-40B4-BE49-F238E27FC236}">
                <a16:creationId xmlns:a16="http://schemas.microsoft.com/office/drawing/2014/main" id="{CD6E5B42-056F-5555-48FA-A73E63ACFBE9}"/>
              </a:ext>
            </a:extLst>
          </p:cNvPr>
          <p:cNvSpPr txBox="1"/>
          <p:nvPr/>
        </p:nvSpPr>
        <p:spPr>
          <a:xfrm>
            <a:off x="10655709" y="2472759"/>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7110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0A57E-E48F-2D44-190D-8C01F4BEF6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EFDC63-11C7-AB23-49FC-17608270DB15}"/>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pic>
        <p:nvPicPr>
          <p:cNvPr id="19" name="Picture 18">
            <a:extLst>
              <a:ext uri="{FF2B5EF4-FFF2-40B4-BE49-F238E27FC236}">
                <a16:creationId xmlns:a16="http://schemas.microsoft.com/office/drawing/2014/main" id="{2ED2DB00-10AF-A49D-9286-7161AD268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55" y="999488"/>
            <a:ext cx="5207399" cy="2672860"/>
          </a:xfrm>
          <a:prstGeom prst="rect">
            <a:avLst/>
          </a:prstGeom>
        </p:spPr>
      </p:pic>
      <p:sp>
        <p:nvSpPr>
          <p:cNvPr id="29" name="TextBox 28">
            <a:extLst>
              <a:ext uri="{FF2B5EF4-FFF2-40B4-BE49-F238E27FC236}">
                <a16:creationId xmlns:a16="http://schemas.microsoft.com/office/drawing/2014/main" id="{770F9A39-F144-7084-1C6E-6E65A95163A9}"/>
              </a:ext>
            </a:extLst>
          </p:cNvPr>
          <p:cNvSpPr txBox="1"/>
          <p:nvPr/>
        </p:nvSpPr>
        <p:spPr>
          <a:xfrm>
            <a:off x="5700252" y="1187831"/>
            <a:ext cx="6067733" cy="830997"/>
          </a:xfrm>
          <a:prstGeom prst="rect">
            <a:avLst/>
          </a:prstGeom>
          <a:noFill/>
        </p:spPr>
        <p:txBody>
          <a:bodyPr wrap="square" rtlCol="0">
            <a:spAutoFit/>
          </a:bodyPr>
          <a:lstStyle/>
          <a:p>
            <a:r>
              <a:rPr lang="en-US" sz="2400" dirty="0"/>
              <a:t>Wigner functions can have negative value, but the must be restricted to “small” regions</a:t>
            </a:r>
          </a:p>
        </p:txBody>
      </p:sp>
      <p:sp>
        <p:nvSpPr>
          <p:cNvPr id="30" name="TextBox 29">
            <a:extLst>
              <a:ext uri="{FF2B5EF4-FFF2-40B4-BE49-F238E27FC236}">
                <a16:creationId xmlns:a16="http://schemas.microsoft.com/office/drawing/2014/main" id="{C7128E35-208C-7800-F3CE-D20C2B4C8B78}"/>
              </a:ext>
            </a:extLst>
          </p:cNvPr>
          <p:cNvSpPr txBox="1"/>
          <p:nvPr/>
        </p:nvSpPr>
        <p:spPr>
          <a:xfrm>
            <a:off x="1238865" y="4621725"/>
            <a:ext cx="7860100" cy="584775"/>
          </a:xfrm>
          <a:prstGeom prst="rect">
            <a:avLst/>
          </a:prstGeom>
          <a:noFill/>
        </p:spPr>
        <p:txBody>
          <a:bodyPr wrap="none" rtlCol="0">
            <a:spAutoFit/>
          </a:bodyPr>
          <a:lstStyle/>
          <a:p>
            <a:r>
              <a:rPr lang="en-US" sz="3200" dirty="0">
                <a:solidFill>
                  <a:srgbClr val="C00000"/>
                </a:solidFill>
              </a:rPr>
              <a:t>Symmetrized operator averages are ruled out!</a:t>
            </a:r>
          </a:p>
        </p:txBody>
      </p:sp>
      <p:sp>
        <p:nvSpPr>
          <p:cNvPr id="2" name="TextBox 1">
            <a:extLst>
              <a:ext uri="{FF2B5EF4-FFF2-40B4-BE49-F238E27FC236}">
                <a16:creationId xmlns:a16="http://schemas.microsoft.com/office/drawing/2014/main" id="{85D0D298-820F-519F-CDED-9D9351309301}"/>
              </a:ext>
            </a:extLst>
          </p:cNvPr>
          <p:cNvSpPr txBox="1"/>
          <p:nvPr/>
        </p:nvSpPr>
        <p:spPr>
          <a:xfrm>
            <a:off x="5700252" y="2460155"/>
            <a:ext cx="6067733" cy="1200329"/>
          </a:xfrm>
          <a:prstGeom prst="rect">
            <a:avLst/>
          </a:prstGeom>
          <a:noFill/>
        </p:spPr>
        <p:txBody>
          <a:bodyPr wrap="square" rtlCol="0">
            <a:spAutoFit/>
          </a:bodyPr>
          <a:lstStyle/>
          <a:p>
            <a:r>
              <a:rPr lang="en-US" sz="2400" dirty="0"/>
              <a:t>A stretching map would make those regions arbitrarily large, so it can’t map valid quantum states to valid quantum states</a:t>
            </a:r>
          </a:p>
        </p:txBody>
      </p:sp>
      <p:sp>
        <p:nvSpPr>
          <p:cNvPr id="4" name="TextBox 3">
            <a:extLst>
              <a:ext uri="{FF2B5EF4-FFF2-40B4-BE49-F238E27FC236}">
                <a16:creationId xmlns:a16="http://schemas.microsoft.com/office/drawing/2014/main" id="{E93E4437-A37E-0089-9691-94B584691112}"/>
              </a:ext>
            </a:extLst>
          </p:cNvPr>
          <p:cNvSpPr txBox="1"/>
          <p:nvPr/>
        </p:nvSpPr>
        <p:spPr>
          <a:xfrm>
            <a:off x="4498258" y="3429000"/>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2120042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EA42-26F7-10C1-E1D6-023BFACDF2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122A52-3C36-1628-79E5-4F15CE25B58F}"/>
              </a:ext>
            </a:extLst>
          </p:cNvPr>
          <p:cNvSpPr txBox="1"/>
          <p:nvPr/>
        </p:nvSpPr>
        <p:spPr>
          <a:xfrm>
            <a:off x="4684797" y="129568"/>
            <a:ext cx="2942600" cy="584775"/>
          </a:xfrm>
          <a:prstGeom prst="rect">
            <a:avLst/>
          </a:prstGeom>
          <a:noFill/>
        </p:spPr>
        <p:txBody>
          <a:bodyPr wrap="none" rtlCol="0">
            <a:spAutoFit/>
          </a:bodyPr>
          <a:lstStyle/>
          <a:p>
            <a:pPr algn="ctr"/>
            <a:r>
              <a:rPr lang="en-US" sz="3200" dirty="0"/>
              <a:t>Normal ordering</a:t>
            </a:r>
          </a:p>
        </p:txBody>
      </p:sp>
      <p:sp>
        <p:nvSpPr>
          <p:cNvPr id="30" name="TextBox 29">
            <a:extLst>
              <a:ext uri="{FF2B5EF4-FFF2-40B4-BE49-F238E27FC236}">
                <a16:creationId xmlns:a16="http://schemas.microsoft.com/office/drawing/2014/main" id="{EFD6FE09-8A8B-2D4D-EBEF-5B9F1AC80046}"/>
              </a:ext>
            </a:extLst>
          </p:cNvPr>
          <p:cNvSpPr txBox="1"/>
          <p:nvPr/>
        </p:nvSpPr>
        <p:spPr>
          <a:xfrm>
            <a:off x="2558846" y="4674374"/>
            <a:ext cx="5053756" cy="584775"/>
          </a:xfrm>
          <a:prstGeom prst="rect">
            <a:avLst/>
          </a:prstGeom>
          <a:noFill/>
        </p:spPr>
        <p:txBody>
          <a:bodyPr wrap="none" rtlCol="0">
            <a:spAutoFit/>
          </a:bodyPr>
          <a:lstStyle/>
          <a:p>
            <a:r>
              <a:rPr lang="en-US" sz="3200" dirty="0">
                <a:solidFill>
                  <a:srgbClr val="C00000"/>
                </a:solidFill>
              </a:rPr>
              <a:t>Normal ordering is ruled out!</a:t>
            </a:r>
          </a:p>
        </p:txBody>
      </p:sp>
      <p:pic>
        <p:nvPicPr>
          <p:cNvPr id="6" name="Picture 5">
            <a:extLst>
              <a:ext uri="{FF2B5EF4-FFF2-40B4-BE49-F238E27FC236}">
                <a16:creationId xmlns:a16="http://schemas.microsoft.com/office/drawing/2014/main" id="{FA5A0B70-AC3C-48EC-3F60-4A6C05D9C330}"/>
              </a:ext>
            </a:extLst>
          </p:cNvPr>
          <p:cNvPicPr>
            <a:picLocks noChangeAspect="1"/>
          </p:cNvPicPr>
          <p:nvPr/>
        </p:nvPicPr>
        <p:blipFill>
          <a:blip r:embed="rId2"/>
          <a:stretch>
            <a:fillRect/>
          </a:stretch>
        </p:blipFill>
        <p:spPr>
          <a:xfrm>
            <a:off x="3552754" y="884677"/>
            <a:ext cx="5410955" cy="590632"/>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3E31C8B-9755-AEA1-062C-7E55B6083BE5}"/>
                  </a:ext>
                </a:extLst>
              </p:cNvPr>
              <p:cNvSpPr txBox="1"/>
              <p:nvPr/>
            </p:nvSpPr>
            <p:spPr>
              <a:xfrm>
                <a:off x="3455005" y="1774491"/>
                <a:ext cx="2459583" cy="65601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p:sp>
            <p:nvSpPr>
              <p:cNvPr id="9" name="TextBox 8">
                <a:extLst>
                  <a:ext uri="{FF2B5EF4-FFF2-40B4-BE49-F238E27FC236}">
                    <a16:creationId xmlns:a16="http://schemas.microsoft.com/office/drawing/2014/main" id="{23E31C8B-9755-AEA1-062C-7E55B6083BE5}"/>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E07334-6275-8C84-4E9B-10E19629A8EF}"/>
                  </a:ext>
                </a:extLst>
              </p:cNvPr>
              <p:cNvSpPr txBox="1"/>
              <p:nvPr/>
            </p:nvSpPr>
            <p:spPr>
              <a:xfrm>
                <a:off x="6345492" y="1774491"/>
                <a:ext cx="2618217" cy="65601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p:sp>
            <p:nvSpPr>
              <p:cNvPr id="10" name="TextBox 9">
                <a:extLst>
                  <a:ext uri="{FF2B5EF4-FFF2-40B4-BE49-F238E27FC236}">
                    <a16:creationId xmlns:a16="http://schemas.microsoft.com/office/drawing/2014/main" id="{72E07334-6275-8C84-4E9B-10E19629A8EF}"/>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D70863B-693C-D059-7890-DA919C33C54F}"/>
                  </a:ext>
                </a:extLst>
              </p:cNvPr>
              <p:cNvSpPr txBox="1"/>
              <p:nvPr/>
            </p:nvSpPr>
            <p:spPr>
              <a:xfrm>
                <a:off x="560439" y="3185783"/>
                <a:ext cx="9719187" cy="923330"/>
              </a:xfrm>
              <a:prstGeom prst="rect">
                <a:avLst/>
              </a:prstGeom>
              <a:noFill/>
            </p:spPr>
            <p:txBody>
              <a:bodyPr wrap="square" rtlCol="0">
                <a:spAutoFit/>
              </a:bodyPr>
              <a:lstStyle/>
              <a:p>
                <a:r>
                  <a:rPr lang="en-US" b="0" dirty="0"/>
                  <a:t>For the vacuum state we have </a:t>
                </a:r>
                <a14:m>
                  <m:oMath xmlns:m="http://schemas.openxmlformats.org/officeDocument/2006/math">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The mean for all expectations for the vacuum state is zero. Therefore, after the map, all expectations are zero. Which means the vacuum is mapped to the vacuum. Entropy is not increased for all states!</a:t>
                </a:r>
              </a:p>
            </p:txBody>
          </p:sp>
        </mc:Choice>
        <mc:Fallback>
          <p:sp>
            <p:nvSpPr>
              <p:cNvPr id="11" name="TextBox 10">
                <a:extLst>
                  <a:ext uri="{FF2B5EF4-FFF2-40B4-BE49-F238E27FC236}">
                    <a16:creationId xmlns:a16="http://schemas.microsoft.com/office/drawing/2014/main" id="{1D70863B-693C-D059-7890-DA919C33C54F}"/>
                  </a:ext>
                </a:extLst>
              </p:cNvPr>
              <p:cNvSpPr txBox="1">
                <a:spLocks noRot="1" noChangeAspect="1" noMove="1" noResize="1" noEditPoints="1" noAdjustHandles="1" noChangeArrowheads="1" noChangeShapeType="1" noTextEdit="1"/>
              </p:cNvSpPr>
              <p:nvPr/>
            </p:nvSpPr>
            <p:spPr>
              <a:xfrm>
                <a:off x="560439" y="3185783"/>
                <a:ext cx="9719187" cy="923330"/>
              </a:xfrm>
              <a:prstGeom prst="rect">
                <a:avLst/>
              </a:prstGeom>
              <a:blipFill>
                <a:blip r:embed="rId5"/>
                <a:stretch>
                  <a:fillRect l="-565"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40678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2EC6-84BA-47C4-D93E-FD6948E199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ADF983-E72B-6D39-3671-543E3F4C33CD}"/>
              </a:ext>
            </a:extLst>
          </p:cNvPr>
          <p:cNvSpPr txBox="1"/>
          <p:nvPr/>
        </p:nvSpPr>
        <p:spPr>
          <a:xfrm>
            <a:off x="4305176" y="129568"/>
            <a:ext cx="3701846" cy="584775"/>
          </a:xfrm>
          <a:prstGeom prst="rect">
            <a:avLst/>
          </a:prstGeom>
          <a:noFill/>
        </p:spPr>
        <p:txBody>
          <a:bodyPr wrap="none" rtlCol="0">
            <a:spAutoFit/>
          </a:bodyPr>
          <a:lstStyle/>
          <a:p>
            <a:pPr algn="ctr"/>
            <a:r>
              <a:rPr lang="en-US" sz="3200" dirty="0"/>
              <a:t>Anti-normal ordering</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4ED7ED9-39AA-D94B-ABEB-FEA416DEDABA}"/>
                  </a:ext>
                </a:extLst>
              </p:cNvPr>
              <p:cNvSpPr txBox="1"/>
              <p:nvPr/>
            </p:nvSpPr>
            <p:spPr>
              <a:xfrm>
                <a:off x="3455005" y="1774491"/>
                <a:ext cx="2459583" cy="65601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p:sp>
            <p:nvSpPr>
              <p:cNvPr id="9" name="TextBox 8">
                <a:extLst>
                  <a:ext uri="{FF2B5EF4-FFF2-40B4-BE49-F238E27FC236}">
                    <a16:creationId xmlns:a16="http://schemas.microsoft.com/office/drawing/2014/main" id="{C4ED7ED9-39AA-D94B-ABEB-FEA416DEDABA}"/>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258BE4A-0A07-D54C-C53A-9347317CE1AC}"/>
                  </a:ext>
                </a:extLst>
              </p:cNvPr>
              <p:cNvSpPr txBox="1"/>
              <p:nvPr/>
            </p:nvSpPr>
            <p:spPr>
              <a:xfrm>
                <a:off x="6345492" y="1774491"/>
                <a:ext cx="2618217" cy="65601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p:sp>
            <p:nvSpPr>
              <p:cNvPr id="10" name="TextBox 9">
                <a:extLst>
                  <a:ext uri="{FF2B5EF4-FFF2-40B4-BE49-F238E27FC236}">
                    <a16:creationId xmlns:a16="http://schemas.microsoft.com/office/drawing/2014/main" id="{4258BE4A-0A07-D54C-C53A-9347317CE1AC}"/>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4EF8DB-2671-00B4-360E-598FD2206957}"/>
              </a:ext>
            </a:extLst>
          </p:cNvPr>
          <p:cNvPicPr>
            <a:picLocks noChangeAspect="1"/>
          </p:cNvPicPr>
          <p:nvPr/>
        </p:nvPicPr>
        <p:blipFill>
          <a:blip r:embed="rId4"/>
          <a:stretch>
            <a:fillRect/>
          </a:stretch>
        </p:blipFill>
        <p:spPr>
          <a:xfrm>
            <a:off x="3474437" y="907569"/>
            <a:ext cx="5363323" cy="562053"/>
          </a:xfrm>
          <a:prstGeom prst="rect">
            <a:avLst/>
          </a:prstGeom>
        </p:spPr>
      </p:pic>
      <p:pic>
        <p:nvPicPr>
          <p:cNvPr id="7" name="Picture 6">
            <a:extLst>
              <a:ext uri="{FF2B5EF4-FFF2-40B4-BE49-F238E27FC236}">
                <a16:creationId xmlns:a16="http://schemas.microsoft.com/office/drawing/2014/main" id="{B11E97EA-01B2-BB83-2213-CB33F3D044B5}"/>
              </a:ext>
            </a:extLst>
          </p:cNvPr>
          <p:cNvPicPr>
            <a:picLocks noChangeAspect="1"/>
          </p:cNvPicPr>
          <p:nvPr/>
        </p:nvPicPr>
        <p:blipFill>
          <a:blip r:embed="rId5"/>
          <a:stretch>
            <a:fillRect/>
          </a:stretch>
        </p:blipFill>
        <p:spPr>
          <a:xfrm>
            <a:off x="6096000" y="2639509"/>
            <a:ext cx="4896533" cy="895475"/>
          </a:xfrm>
          <a:prstGeom prst="rect">
            <a:avLst/>
          </a:prstGeom>
        </p:spPr>
      </p:pic>
      <p:pic>
        <p:nvPicPr>
          <p:cNvPr id="12" name="Picture 11">
            <a:extLst>
              <a:ext uri="{FF2B5EF4-FFF2-40B4-BE49-F238E27FC236}">
                <a16:creationId xmlns:a16="http://schemas.microsoft.com/office/drawing/2014/main" id="{3B52D5AE-7F51-FF5F-72A1-CE708806B7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013" y="2735373"/>
            <a:ext cx="5101065" cy="3450720"/>
          </a:xfrm>
          <a:prstGeom prst="rect">
            <a:avLst/>
          </a:prstGeom>
        </p:spPr>
      </p:pic>
      <p:cxnSp>
        <p:nvCxnSpPr>
          <p:cNvPr id="14" name="Straight Arrow Connector 13">
            <a:extLst>
              <a:ext uri="{FF2B5EF4-FFF2-40B4-BE49-F238E27FC236}">
                <a16:creationId xmlns:a16="http://schemas.microsoft.com/office/drawing/2014/main" id="{3A944644-80E1-AC0F-46C5-3551FB855819}"/>
              </a:ext>
            </a:extLst>
          </p:cNvPr>
          <p:cNvCxnSpPr>
            <a:cxnSpLocks/>
          </p:cNvCxnSpPr>
          <p:nvPr/>
        </p:nvCxnSpPr>
        <p:spPr>
          <a:xfrm flipH="1" flipV="1">
            <a:off x="5391078" y="3738716"/>
            <a:ext cx="477207" cy="153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81C4A3-B042-D8FD-9835-309D92BC4CFD}"/>
              </a:ext>
            </a:extLst>
          </p:cNvPr>
          <p:cNvCxnSpPr>
            <a:cxnSpLocks/>
          </p:cNvCxnSpPr>
          <p:nvPr/>
        </p:nvCxnSpPr>
        <p:spPr>
          <a:xfrm flipV="1">
            <a:off x="8148484" y="3429000"/>
            <a:ext cx="457200" cy="46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F94DFA-4B62-AFCB-A60E-839744C2A1A4}"/>
              </a:ext>
            </a:extLst>
          </p:cNvPr>
          <p:cNvSpPr txBox="1"/>
          <p:nvPr/>
        </p:nvSpPr>
        <p:spPr>
          <a:xfrm>
            <a:off x="5868285" y="3891996"/>
            <a:ext cx="3026213" cy="646331"/>
          </a:xfrm>
          <a:prstGeom prst="rect">
            <a:avLst/>
          </a:prstGeom>
          <a:noFill/>
        </p:spPr>
        <p:txBody>
          <a:bodyPr wrap="none" rtlCol="0">
            <a:spAutoFit/>
          </a:bodyPr>
          <a:lstStyle/>
          <a:p>
            <a:r>
              <a:rPr lang="en-US" dirty="0"/>
              <a:t>Also given by the expectations</a:t>
            </a:r>
            <a:br>
              <a:rPr lang="en-US" dirty="0"/>
            </a:br>
            <a:r>
              <a:rPr lang="en-US" dirty="0"/>
              <a:t>of the </a:t>
            </a:r>
            <a:r>
              <a:rPr lang="en-US" dirty="0" err="1"/>
              <a:t>Husimi</a:t>
            </a:r>
            <a:r>
              <a:rPr lang="en-US" dirty="0"/>
              <a:t> Q function</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A3B7780-1165-2402-AC30-075A1B0E972B}"/>
                  </a:ext>
                </a:extLst>
              </p:cNvPr>
              <p:cNvSpPr txBox="1"/>
              <p:nvPr/>
            </p:nvSpPr>
            <p:spPr>
              <a:xfrm>
                <a:off x="5996813" y="4996476"/>
                <a:ext cx="2769156" cy="38888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𝑄</m:t>
                        </m:r>
                      </m:sub>
                    </m:sSub>
                  </m:oMath>
                </a14:m>
                <a:r>
                  <a:rPr lang="en-US" dirty="0"/>
                  <a:t> stretches the </a:t>
                </a:r>
                <a:r>
                  <a:rPr lang="en-US" dirty="0" err="1"/>
                  <a:t>Husimi</a:t>
                </a:r>
                <a:r>
                  <a:rPr lang="en-US" dirty="0"/>
                  <a:t> Q…</a:t>
                </a:r>
              </a:p>
            </p:txBody>
          </p:sp>
        </mc:Choice>
        <mc:Fallback>
          <p:sp>
            <p:nvSpPr>
              <p:cNvPr id="22" name="TextBox 21">
                <a:extLst>
                  <a:ext uri="{FF2B5EF4-FFF2-40B4-BE49-F238E27FC236}">
                    <a16:creationId xmlns:a16="http://schemas.microsoft.com/office/drawing/2014/main" id="{4A3B7780-1165-2402-AC30-075A1B0E972B}"/>
                  </a:ext>
                </a:extLst>
              </p:cNvPr>
              <p:cNvSpPr txBox="1">
                <a:spLocks noRot="1" noChangeAspect="1" noMove="1" noResize="1" noEditPoints="1" noAdjustHandles="1" noChangeArrowheads="1" noChangeShapeType="1" noTextEdit="1"/>
              </p:cNvSpPr>
              <p:nvPr/>
            </p:nvSpPr>
            <p:spPr>
              <a:xfrm>
                <a:off x="5996813" y="4996476"/>
                <a:ext cx="2769156" cy="388889"/>
              </a:xfrm>
              <a:prstGeom prst="rect">
                <a:avLst/>
              </a:prstGeom>
              <a:blipFill>
                <a:blip r:embed="rId7"/>
                <a:stretch>
                  <a:fillRect t="-7937" r="-1101"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739F7CB-307C-896C-D644-CE9448027034}"/>
              </a:ext>
            </a:extLst>
          </p:cNvPr>
          <p:cNvSpPr txBox="1"/>
          <p:nvPr/>
        </p:nvSpPr>
        <p:spPr>
          <a:xfrm>
            <a:off x="5912167" y="5612681"/>
            <a:ext cx="3484865" cy="461665"/>
          </a:xfrm>
          <a:prstGeom prst="rect">
            <a:avLst/>
          </a:prstGeom>
          <a:noFill/>
        </p:spPr>
        <p:txBody>
          <a:bodyPr wrap="none" rtlCol="0">
            <a:spAutoFit/>
          </a:bodyPr>
          <a:lstStyle/>
          <a:p>
            <a:r>
              <a:rPr lang="en-US" sz="2400" dirty="0">
                <a:solidFill>
                  <a:schemeClr val="accent6">
                    <a:lumMod val="75000"/>
                  </a:schemeClr>
                </a:solidFill>
              </a:rPr>
              <a:t>… which is non-negative!!!</a:t>
            </a:r>
          </a:p>
        </p:txBody>
      </p:sp>
    </p:spTree>
    <p:extLst>
      <p:ext uri="{BB962C8B-B14F-4D97-AF65-F5344CB8AC3E}">
        <p14:creationId xmlns:p14="http://schemas.microsoft.com/office/powerpoint/2010/main" val="7438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29424-997B-BE41-218B-616E3BD4FB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AB314B-B1E6-0C20-7E3B-10AE6330D4D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0C8B5BF-1876-0399-50A1-2DC681FAC021}"/>
              </a:ext>
            </a:extLst>
          </p:cNvPr>
          <p:cNvSpPr txBox="1"/>
          <p:nvPr/>
        </p:nvSpPr>
        <p:spPr>
          <a:xfrm>
            <a:off x="620983" y="1125217"/>
            <a:ext cx="1303883" cy="1200329"/>
          </a:xfrm>
          <a:prstGeom prst="rect">
            <a:avLst/>
          </a:prstGeom>
          <a:noFill/>
        </p:spPr>
        <p:txBody>
          <a:bodyPr wrap="none" rtlCol="0">
            <a:spAutoFit/>
          </a:bodyPr>
          <a:lstStyle/>
          <a:p>
            <a:r>
              <a:rPr lang="en-US" sz="2400" dirty="0"/>
              <a:t>Lindblad</a:t>
            </a:r>
            <a:br>
              <a:rPr lang="en-US" sz="2400" dirty="0"/>
            </a:br>
            <a:r>
              <a:rPr lang="en-US" sz="2400" dirty="0"/>
              <a:t>master</a:t>
            </a:r>
            <a:br>
              <a:rPr lang="en-US" sz="2400" dirty="0"/>
            </a:br>
            <a:r>
              <a:rPr lang="en-US" sz="2400" dirty="0"/>
              <a:t>equation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1023F7B-E481-1341-8291-95E193788401}"/>
                  </a:ext>
                </a:extLst>
              </p:cNvPr>
              <p:cNvSpPr txBox="1"/>
              <p:nvPr/>
            </p:nvSpPr>
            <p:spPr>
              <a:xfrm>
                <a:off x="4376303" y="2555917"/>
                <a:ext cx="1146789" cy="471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m:t>
                          </m:r>
                        </m:sup>
                      </m:sSup>
                    </m:oMath>
                  </m:oMathPara>
                </a14:m>
                <a:endParaRPr lang="en-US" sz="2400" dirty="0"/>
              </a:p>
            </p:txBody>
          </p:sp>
        </mc:Choice>
        <mc:Fallback>
          <p:sp>
            <p:nvSpPr>
              <p:cNvPr id="2" name="TextBox 1">
                <a:extLst>
                  <a:ext uri="{FF2B5EF4-FFF2-40B4-BE49-F238E27FC236}">
                    <a16:creationId xmlns:a16="http://schemas.microsoft.com/office/drawing/2014/main" id="{31023F7B-E481-1341-8291-95E193788401}"/>
                  </a:ext>
                </a:extLst>
              </p:cNvPr>
              <p:cNvSpPr txBox="1">
                <a:spLocks noRot="1" noChangeAspect="1" noMove="1" noResize="1" noEditPoints="1" noAdjustHandles="1" noChangeArrowheads="1" noChangeShapeType="1" noTextEdit="1"/>
              </p:cNvSpPr>
              <p:nvPr/>
            </p:nvSpPr>
            <p:spPr>
              <a:xfrm>
                <a:off x="4376303" y="2555917"/>
                <a:ext cx="1146789" cy="471219"/>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12EDE8-95F5-9D61-9758-290950DB3581}"/>
              </a:ext>
            </a:extLst>
          </p:cNvPr>
          <p:cNvPicPr>
            <a:picLocks noChangeAspect="1"/>
          </p:cNvPicPr>
          <p:nvPr/>
        </p:nvPicPr>
        <p:blipFill>
          <a:blip r:embed="rId4"/>
          <a:stretch>
            <a:fillRect/>
          </a:stretch>
        </p:blipFill>
        <p:spPr>
          <a:xfrm>
            <a:off x="5060665" y="299471"/>
            <a:ext cx="5363323" cy="562053"/>
          </a:xfrm>
          <a:prstGeom prst="rect">
            <a:avLst/>
          </a:prstGeom>
        </p:spPr>
      </p:pic>
      <p:sp>
        <p:nvSpPr>
          <p:cNvPr id="7" name="TextBox 6">
            <a:extLst>
              <a:ext uri="{FF2B5EF4-FFF2-40B4-BE49-F238E27FC236}">
                <a16:creationId xmlns:a16="http://schemas.microsoft.com/office/drawing/2014/main" id="{0048F348-9D6C-B514-59C4-945620188FC5}"/>
              </a:ext>
            </a:extLst>
          </p:cNvPr>
          <p:cNvSpPr txBox="1"/>
          <p:nvPr/>
        </p:nvSpPr>
        <p:spPr>
          <a:xfrm>
            <a:off x="3122647" y="327275"/>
            <a:ext cx="1774653" cy="461665"/>
          </a:xfrm>
          <a:prstGeom prst="rect">
            <a:avLst/>
          </a:prstGeom>
          <a:noFill/>
        </p:spPr>
        <p:txBody>
          <a:bodyPr wrap="none" rtlCol="0">
            <a:spAutoFit/>
          </a:bodyPr>
          <a:lstStyle/>
          <a:p>
            <a:r>
              <a:rPr lang="en-US" sz="2400" dirty="0">
                <a:solidFill>
                  <a:schemeClr val="accent6">
                    <a:lumMod val="75000"/>
                  </a:schemeClr>
                </a:solidFill>
              </a:rPr>
              <a:t>So, we want: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00125FC-FE73-1209-1E58-C2086C5A8980}"/>
                  </a:ext>
                </a:extLst>
              </p:cNvPr>
              <p:cNvSpPr txBox="1"/>
              <p:nvPr/>
            </p:nvSpPr>
            <p:spPr>
              <a:xfrm>
                <a:off x="3220901" y="2560694"/>
                <a:ext cx="10571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p:txBody>
          </p:sp>
        </mc:Choice>
        <mc:Fallback>
          <p:sp>
            <p:nvSpPr>
              <p:cNvPr id="9" name="TextBox 8">
                <a:extLst>
                  <a:ext uri="{FF2B5EF4-FFF2-40B4-BE49-F238E27FC236}">
                    <a16:creationId xmlns:a16="http://schemas.microsoft.com/office/drawing/2014/main" id="{D00125FC-FE73-1209-1E58-C2086C5A8980}"/>
                  </a:ext>
                </a:extLst>
              </p:cNvPr>
              <p:cNvSpPr txBox="1">
                <a:spLocks noRot="1" noChangeAspect="1" noMove="1" noResize="1" noEditPoints="1" noAdjustHandles="1" noChangeArrowheads="1" noChangeShapeType="1" noTextEdit="1"/>
              </p:cNvSpPr>
              <p:nvPr/>
            </p:nvSpPr>
            <p:spPr>
              <a:xfrm>
                <a:off x="3220901" y="2560694"/>
                <a:ext cx="105714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83CC528-2630-3541-B253-3858C74BDC68}"/>
                  </a:ext>
                </a:extLst>
              </p:cNvPr>
              <p:cNvSpPr txBox="1"/>
              <p:nvPr/>
            </p:nvSpPr>
            <p:spPr>
              <a:xfrm>
                <a:off x="313171" y="3249870"/>
                <a:ext cx="6742743" cy="7146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p:sp>
            <p:nvSpPr>
              <p:cNvPr id="13" name="TextBox 12">
                <a:extLst>
                  <a:ext uri="{FF2B5EF4-FFF2-40B4-BE49-F238E27FC236}">
                    <a16:creationId xmlns:a16="http://schemas.microsoft.com/office/drawing/2014/main" id="{283CC528-2630-3541-B253-3858C74BDC68}"/>
                  </a:ext>
                </a:extLst>
              </p:cNvPr>
              <p:cNvSpPr txBox="1">
                <a:spLocks noRot="1" noChangeAspect="1" noMove="1" noResize="1" noEditPoints="1" noAdjustHandles="1" noChangeArrowheads="1" noChangeShapeType="1" noTextEdit="1"/>
              </p:cNvSpPr>
              <p:nvPr/>
            </p:nvSpPr>
            <p:spPr>
              <a:xfrm>
                <a:off x="313171" y="3249870"/>
                <a:ext cx="674274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08A6E1CB-FB43-2BEC-4E47-CD081FA3D946}"/>
                  </a:ext>
                </a:extLst>
              </p:cNvPr>
              <p:cNvSpPr txBox="1"/>
              <p:nvPr/>
            </p:nvSpPr>
            <p:spPr>
              <a:xfrm>
                <a:off x="9085006" y="2547723"/>
                <a:ext cx="1841786" cy="404983"/>
              </a:xfrm>
              <a:prstGeom prst="rect">
                <a:avLst/>
              </a:prstGeom>
              <a:noFill/>
            </p:spPr>
            <p:txBody>
              <a:bodyPr wrap="none" rtlCol="0">
                <a:spAutoFit/>
              </a:bodyPr>
              <a:lstStyle/>
              <a:p>
                <a:r>
                  <a:rPr lang="en-US" dirty="0"/>
                  <a:t>Recall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p:sp>
            <p:nvSpPr>
              <p:cNvPr id="14" name="TextBox 13">
                <a:extLst>
                  <a:ext uri="{FF2B5EF4-FFF2-40B4-BE49-F238E27FC236}">
                    <a16:creationId xmlns:a16="http://schemas.microsoft.com/office/drawing/2014/main" id="{08A6E1CB-FB43-2BEC-4E47-CD081FA3D946}"/>
                  </a:ext>
                </a:extLst>
              </p:cNvPr>
              <p:cNvSpPr txBox="1">
                <a:spLocks noRot="1" noChangeAspect="1" noMove="1" noResize="1" noEditPoints="1" noAdjustHandles="1" noChangeArrowheads="1" noChangeShapeType="1" noTextEdit="1"/>
              </p:cNvSpPr>
              <p:nvPr/>
            </p:nvSpPr>
            <p:spPr>
              <a:xfrm>
                <a:off x="9085006" y="2547723"/>
                <a:ext cx="1841786" cy="404983"/>
              </a:xfrm>
              <a:prstGeom prst="rect">
                <a:avLst/>
              </a:prstGeom>
              <a:blipFill>
                <a:blip r:embed="rId7"/>
                <a:stretch>
                  <a:fillRect l="-2649" t="-3030" b="-21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EE21524-FDEE-2801-2264-33175B334C26}"/>
                  </a:ext>
                </a:extLst>
              </p:cNvPr>
              <p:cNvSpPr txBox="1"/>
              <p:nvPr/>
            </p:nvSpPr>
            <p:spPr>
              <a:xfrm>
                <a:off x="524564" y="3992462"/>
                <a:ext cx="8407814" cy="6455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begChr m:val="["/>
                              <m:endChr m:val="]"/>
                              <m:ctrlPr>
                                <a:rPr lang="en-US" sz="1600" b="0" i="1" smtClean="0">
                                  <a:latin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𝑎</m:t>
                              </m:r>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p:sp>
            <p:nvSpPr>
              <p:cNvPr id="16" name="TextBox 15">
                <a:extLst>
                  <a:ext uri="{FF2B5EF4-FFF2-40B4-BE49-F238E27FC236}">
                    <a16:creationId xmlns:a16="http://schemas.microsoft.com/office/drawing/2014/main" id="{CEE21524-FDEE-2801-2264-33175B334C26}"/>
                  </a:ext>
                </a:extLst>
              </p:cNvPr>
              <p:cNvSpPr txBox="1">
                <a:spLocks noRot="1" noChangeAspect="1" noMove="1" noResize="1" noEditPoints="1" noAdjustHandles="1" noChangeArrowheads="1" noChangeShapeType="1" noTextEdit="1"/>
              </p:cNvSpPr>
              <p:nvPr/>
            </p:nvSpPr>
            <p:spPr>
              <a:xfrm>
                <a:off x="524564" y="3992462"/>
                <a:ext cx="8407814" cy="6455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A1A51E1-2B8A-A6DA-86A6-D95BC56F75B8}"/>
                  </a:ext>
                </a:extLst>
              </p:cNvPr>
              <p:cNvSpPr txBox="1"/>
              <p:nvPr/>
            </p:nvSpPr>
            <p:spPr>
              <a:xfrm>
                <a:off x="524564" y="4664481"/>
                <a:ext cx="4879605" cy="6455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r>
                                <a:rPr lang="en-US" sz="1600" b="0" i="1" smtClean="0">
                                  <a:latin typeface="Cambria Math" panose="02040503050406030204" pitchFamily="18" charset="0"/>
                                </a:rPr>
                                <m:t>𝑚</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r>
                                    <a:rPr lang="en-US" sz="1600" i="1">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p:sp>
            <p:nvSpPr>
              <p:cNvPr id="18" name="TextBox 17">
                <a:extLst>
                  <a:ext uri="{FF2B5EF4-FFF2-40B4-BE49-F238E27FC236}">
                    <a16:creationId xmlns:a16="http://schemas.microsoft.com/office/drawing/2014/main" id="{EA1A51E1-2B8A-A6DA-86A6-D95BC56F75B8}"/>
                  </a:ext>
                </a:extLst>
              </p:cNvPr>
              <p:cNvSpPr txBox="1">
                <a:spLocks noRot="1" noChangeAspect="1" noMove="1" noResize="1" noEditPoints="1" noAdjustHandles="1" noChangeArrowheads="1" noChangeShapeType="1" noTextEdit="1"/>
              </p:cNvSpPr>
              <p:nvPr/>
            </p:nvSpPr>
            <p:spPr>
              <a:xfrm>
                <a:off x="524564" y="4664481"/>
                <a:ext cx="4879605" cy="6455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F190F51-FECD-E483-F967-BB0E9DD180D3}"/>
                  </a:ext>
                </a:extLst>
              </p:cNvPr>
              <p:cNvSpPr txBox="1"/>
              <p:nvPr/>
            </p:nvSpPr>
            <p:spPr>
              <a:xfrm>
                <a:off x="8992928" y="3000979"/>
                <a:ext cx="2581797" cy="5089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p:sp>
            <p:nvSpPr>
              <p:cNvPr id="19" name="TextBox 18">
                <a:extLst>
                  <a:ext uri="{FF2B5EF4-FFF2-40B4-BE49-F238E27FC236}">
                    <a16:creationId xmlns:a16="http://schemas.microsoft.com/office/drawing/2014/main" id="{2F190F51-FECD-E483-F967-BB0E9DD180D3}"/>
                  </a:ext>
                </a:extLst>
              </p:cNvPr>
              <p:cNvSpPr txBox="1">
                <a:spLocks noRot="1" noChangeAspect="1" noMove="1" noResize="1" noEditPoints="1" noAdjustHandles="1" noChangeArrowheads="1" noChangeShapeType="1" noTextEdit="1"/>
              </p:cNvSpPr>
              <p:nvPr/>
            </p:nvSpPr>
            <p:spPr>
              <a:xfrm>
                <a:off x="8992928" y="3000979"/>
                <a:ext cx="2581797" cy="50898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A385888-A863-738D-8EEC-0B77B6331D49}"/>
                  </a:ext>
                </a:extLst>
              </p:cNvPr>
              <p:cNvSpPr txBox="1"/>
              <p:nvPr/>
            </p:nvSpPr>
            <p:spPr>
              <a:xfrm>
                <a:off x="9085006" y="3509964"/>
                <a:ext cx="1898276" cy="4049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p:sp>
            <p:nvSpPr>
              <p:cNvPr id="20" name="TextBox 19">
                <a:extLst>
                  <a:ext uri="{FF2B5EF4-FFF2-40B4-BE49-F238E27FC236}">
                    <a16:creationId xmlns:a16="http://schemas.microsoft.com/office/drawing/2014/main" id="{1A385888-A863-738D-8EEC-0B77B6331D49}"/>
                  </a:ext>
                </a:extLst>
              </p:cNvPr>
              <p:cNvSpPr txBox="1">
                <a:spLocks noRot="1" noChangeAspect="1" noMove="1" noResize="1" noEditPoints="1" noAdjustHandles="1" noChangeArrowheads="1" noChangeShapeType="1" noTextEdit="1"/>
              </p:cNvSpPr>
              <p:nvPr/>
            </p:nvSpPr>
            <p:spPr>
              <a:xfrm>
                <a:off x="9085006" y="3509964"/>
                <a:ext cx="1898276" cy="40498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CCBD36-6AFF-D50A-9EB9-7A89E5883F2D}"/>
                  </a:ext>
                </a:extLst>
              </p:cNvPr>
              <p:cNvSpPr txBox="1"/>
              <p:nvPr/>
            </p:nvSpPr>
            <p:spPr>
              <a:xfrm>
                <a:off x="524564" y="5337990"/>
                <a:ext cx="2079159" cy="51238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𝛾</m:t>
                          </m:r>
                        </m:num>
                        <m:den>
                          <m:r>
                            <a:rPr lang="en-US" sz="1600" b="0" i="1" smtClean="0">
                              <a:latin typeface="Cambria Math" panose="02040503050406030204" pitchFamily="18" charset="0"/>
                              <a:ea typeface="Cambria Math" panose="02040503050406030204" pitchFamily="18" charset="0"/>
                            </a:rPr>
                            <m:t>2</m:t>
                          </m:r>
                        </m:den>
                      </m:f>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e>
                      </m:d>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oMath>
                  </m:oMathPara>
                </a14:m>
                <a:endParaRPr lang="en-US" sz="1600" dirty="0"/>
              </a:p>
            </p:txBody>
          </p:sp>
        </mc:Choice>
        <mc:Fallback>
          <p:sp>
            <p:nvSpPr>
              <p:cNvPr id="21" name="TextBox 20">
                <a:extLst>
                  <a:ext uri="{FF2B5EF4-FFF2-40B4-BE49-F238E27FC236}">
                    <a16:creationId xmlns:a16="http://schemas.microsoft.com/office/drawing/2014/main" id="{FACCBD36-6AFF-D50A-9EB9-7A89E5883F2D}"/>
                  </a:ext>
                </a:extLst>
              </p:cNvPr>
              <p:cNvSpPr txBox="1">
                <a:spLocks noRot="1" noChangeAspect="1" noMove="1" noResize="1" noEditPoints="1" noAdjustHandles="1" noChangeArrowheads="1" noChangeShapeType="1" noTextEdit="1"/>
              </p:cNvSpPr>
              <p:nvPr/>
            </p:nvSpPr>
            <p:spPr>
              <a:xfrm>
                <a:off x="524564" y="5337990"/>
                <a:ext cx="2079159" cy="512384"/>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90CD764-AE21-B2FE-CCC5-41A0DFD1786C}"/>
                  </a:ext>
                </a:extLst>
              </p:cNvPr>
              <p:cNvSpPr txBox="1"/>
              <p:nvPr/>
            </p:nvSpPr>
            <p:spPr>
              <a:xfrm>
                <a:off x="3393533" y="5680769"/>
                <a:ext cx="5998052" cy="79598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e>
                      </m:d>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𝛾</m:t>
                              </m:r>
                            </m:num>
                            <m:den>
                              <m:r>
                                <a:rPr lang="en-US" sz="2800" b="0" i="1" smtClean="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𝑡</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oMath>
                  </m:oMathPara>
                </a14:m>
                <a:endParaRPr lang="en-US" sz="2800" dirty="0"/>
              </a:p>
            </p:txBody>
          </p:sp>
        </mc:Choice>
        <mc:Fallback>
          <p:sp>
            <p:nvSpPr>
              <p:cNvPr id="22" name="TextBox 21">
                <a:extLst>
                  <a:ext uri="{FF2B5EF4-FFF2-40B4-BE49-F238E27FC236}">
                    <a16:creationId xmlns:a16="http://schemas.microsoft.com/office/drawing/2014/main" id="{990CD764-AE21-B2FE-CCC5-41A0DFD1786C}"/>
                  </a:ext>
                </a:extLst>
              </p:cNvPr>
              <p:cNvSpPr txBox="1">
                <a:spLocks noRot="1" noChangeAspect="1" noMove="1" noResize="1" noEditPoints="1" noAdjustHandles="1" noChangeArrowheads="1" noChangeShapeType="1" noTextEdit="1"/>
              </p:cNvSpPr>
              <p:nvPr/>
            </p:nvSpPr>
            <p:spPr>
              <a:xfrm>
                <a:off x="3393533" y="5680769"/>
                <a:ext cx="5998052" cy="79598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2AF0BA9-3AE6-62BB-DE3C-C4C39D559B14}"/>
                  </a:ext>
                </a:extLst>
              </p:cNvPr>
              <p:cNvSpPr txBox="1"/>
              <p:nvPr/>
            </p:nvSpPr>
            <p:spPr>
              <a:xfrm>
                <a:off x="7084481" y="4987498"/>
                <a:ext cx="1123961" cy="47564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𝜆</m:t>
                                  </m:r>
                                </m:e>
                              </m:rad>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p>
                      </m:sSup>
                    </m:oMath>
                  </m:oMathPara>
                </a14:m>
                <a:endParaRPr lang="en-US" dirty="0"/>
              </a:p>
            </p:txBody>
          </p:sp>
        </mc:Choice>
        <mc:Fallback>
          <p:sp>
            <p:nvSpPr>
              <p:cNvPr id="23" name="TextBox 22">
                <a:extLst>
                  <a:ext uri="{FF2B5EF4-FFF2-40B4-BE49-F238E27FC236}">
                    <a16:creationId xmlns:a16="http://schemas.microsoft.com/office/drawing/2014/main" id="{F2AF0BA9-3AE6-62BB-DE3C-C4C39D559B14}"/>
                  </a:ext>
                </a:extLst>
              </p:cNvPr>
              <p:cNvSpPr txBox="1">
                <a:spLocks noRot="1" noChangeAspect="1" noMove="1" noResize="1" noEditPoints="1" noAdjustHandles="1" noChangeArrowheads="1" noChangeShapeType="1" noTextEdit="1"/>
              </p:cNvSpPr>
              <p:nvPr/>
            </p:nvSpPr>
            <p:spPr>
              <a:xfrm>
                <a:off x="7084481" y="4987498"/>
                <a:ext cx="1123961" cy="475643"/>
              </a:xfrm>
              <a:prstGeom prst="rect">
                <a:avLst/>
              </a:prstGeom>
              <a:blipFill>
                <a:blip r:embed="rId1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AE0AF9A-5E74-794D-15D8-98D18C2E3FD5}"/>
              </a:ext>
            </a:extLst>
          </p:cNvPr>
          <p:cNvCxnSpPr/>
          <p:nvPr/>
        </p:nvCxnSpPr>
        <p:spPr>
          <a:xfrm flipH="1">
            <a:off x="7204588" y="5497486"/>
            <a:ext cx="287593" cy="32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34C64E-17E7-201F-665E-EE1668F1D6F6}"/>
              </a:ext>
            </a:extLst>
          </p:cNvPr>
          <p:cNvSpPr txBox="1"/>
          <p:nvPr/>
        </p:nvSpPr>
        <p:spPr>
          <a:xfrm>
            <a:off x="2292035" y="2606860"/>
            <a:ext cx="830612" cy="369332"/>
          </a:xfrm>
          <a:prstGeom prst="rect">
            <a:avLst/>
          </a:prstGeom>
          <a:noFill/>
        </p:spPr>
        <p:txBody>
          <a:bodyPr wrap="none" rtlCol="0">
            <a:spAutoFit/>
          </a:bodyPr>
          <a:lstStyle/>
          <a:p>
            <a:r>
              <a:rPr lang="en-US" dirty="0"/>
              <a:t>We set</a:t>
            </a:r>
          </a:p>
        </p:txBody>
      </p:sp>
      <p:cxnSp>
        <p:nvCxnSpPr>
          <p:cNvPr id="28" name="Straight Arrow Connector 27">
            <a:extLst>
              <a:ext uri="{FF2B5EF4-FFF2-40B4-BE49-F238E27FC236}">
                <a16:creationId xmlns:a16="http://schemas.microsoft.com/office/drawing/2014/main" id="{F1FFCF59-E6BA-BB10-A6C5-CAC497B9E8DD}"/>
              </a:ext>
            </a:extLst>
          </p:cNvPr>
          <p:cNvCxnSpPr>
            <a:cxnSpLocks/>
          </p:cNvCxnSpPr>
          <p:nvPr/>
        </p:nvCxnSpPr>
        <p:spPr>
          <a:xfrm flipH="1" flipV="1">
            <a:off x="1726266" y="5737822"/>
            <a:ext cx="198801" cy="31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EFFBD4-C293-CF0F-DD75-B1051C67CCDE}"/>
              </a:ext>
            </a:extLst>
          </p:cNvPr>
          <p:cNvSpPr txBox="1"/>
          <p:nvPr/>
        </p:nvSpPr>
        <p:spPr>
          <a:xfrm>
            <a:off x="1038957" y="6079870"/>
            <a:ext cx="2181944" cy="369332"/>
          </a:xfrm>
          <a:prstGeom prst="rect">
            <a:avLst/>
          </a:prstGeom>
          <a:noFill/>
        </p:spPr>
        <p:txBody>
          <a:bodyPr wrap="none" rtlCol="0">
            <a:spAutoFit/>
          </a:bodyPr>
          <a:lstStyle/>
          <a:p>
            <a:r>
              <a:rPr lang="en-US" dirty="0"/>
              <a:t>first-order linear ODE</a:t>
            </a:r>
          </a:p>
        </p:txBody>
      </p:sp>
    </p:spTree>
    <p:extLst>
      <p:ext uri="{BB962C8B-B14F-4D97-AF65-F5344CB8AC3E}">
        <p14:creationId xmlns:p14="http://schemas.microsoft.com/office/powerpoint/2010/main" val="16721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p:bldP spid="16" grpId="0"/>
      <p:bldP spid="18" grpId="0"/>
      <p:bldP spid="19" grpId="0"/>
      <p:bldP spid="20" grpId="0"/>
      <p:bldP spid="21" grpId="0"/>
      <p:bldP spid="22" grpId="0"/>
      <p:bldP spid="23" grpId="0"/>
      <p:bldP spid="26"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CBED4E1-ECB8-7086-5B43-B4D2ECC793F0}"/>
              </a:ext>
            </a:extLst>
          </p:cNvPr>
          <p:cNvSpPr txBox="1"/>
          <p:nvPr/>
        </p:nvSpPr>
        <p:spPr>
          <a:xfrm>
            <a:off x="800371" y="1215081"/>
            <a:ext cx="4302140" cy="523220"/>
          </a:xfrm>
          <a:prstGeom prst="rect">
            <a:avLst/>
          </a:prstGeom>
          <a:noFill/>
        </p:spPr>
        <p:txBody>
          <a:bodyPr wrap="none" rtlCol="0">
            <a:spAutoFit/>
          </a:bodyPr>
          <a:lstStyle/>
          <a:p>
            <a:r>
              <a:rPr lang="en-US" sz="2800" dirty="0" err="1"/>
              <a:t>Husimi</a:t>
            </a:r>
            <a:r>
              <a:rPr lang="en-US" sz="2800" dirty="0"/>
              <a:t> Q is simply stretched</a:t>
            </a:r>
          </a:p>
        </p:txBody>
      </p:sp>
      <p:sp>
        <p:nvSpPr>
          <p:cNvPr id="2" name="TextBox 1">
            <a:extLst>
              <a:ext uri="{FF2B5EF4-FFF2-40B4-BE49-F238E27FC236}">
                <a16:creationId xmlns:a16="http://schemas.microsoft.com/office/drawing/2014/main" id="{B74F028E-F6FC-4F0E-921F-B9C54E663889}"/>
              </a:ext>
            </a:extLst>
          </p:cNvPr>
          <p:cNvSpPr txBox="1"/>
          <p:nvPr/>
        </p:nvSpPr>
        <p:spPr>
          <a:xfrm>
            <a:off x="327047" y="395270"/>
            <a:ext cx="9680599" cy="584775"/>
          </a:xfrm>
          <a:prstGeom prst="rect">
            <a:avLst/>
          </a:prstGeom>
          <a:noFill/>
        </p:spPr>
        <p:txBody>
          <a:bodyPr wrap="none" rtlCol="0">
            <a:spAutoFit/>
          </a:bodyPr>
          <a:lstStyle/>
          <a:p>
            <a:r>
              <a:rPr lang="en-US" sz="3200" dirty="0"/>
              <a:t>Effects of stretching map on phase space representations</a:t>
            </a:r>
          </a:p>
        </p:txBody>
      </p:sp>
      <p:sp>
        <p:nvSpPr>
          <p:cNvPr id="3" name="TextBox 2">
            <a:extLst>
              <a:ext uri="{FF2B5EF4-FFF2-40B4-BE49-F238E27FC236}">
                <a16:creationId xmlns:a16="http://schemas.microsoft.com/office/drawing/2014/main" id="{AA7A42C5-E70C-C1E9-8F23-E453FE1F6D88}"/>
              </a:ext>
            </a:extLst>
          </p:cNvPr>
          <p:cNvSpPr txBox="1"/>
          <p:nvPr/>
        </p:nvSpPr>
        <p:spPr>
          <a:xfrm>
            <a:off x="800372" y="1870669"/>
            <a:ext cx="9207274" cy="954107"/>
          </a:xfrm>
          <a:prstGeom prst="rect">
            <a:avLst/>
          </a:prstGeom>
          <a:noFill/>
        </p:spPr>
        <p:txBody>
          <a:bodyPr wrap="square" rtlCol="0">
            <a:spAutoFit/>
          </a:bodyPr>
          <a:lstStyle/>
          <a:p>
            <a:r>
              <a:rPr lang="en-US" sz="2800" dirty="0"/>
              <a:t>Wigner function is stretched and convolved with a gaussian, and coincides with the </a:t>
            </a:r>
            <a:r>
              <a:rPr lang="en-US" sz="2800" dirty="0" err="1"/>
              <a:t>Husimi</a:t>
            </a:r>
            <a:r>
              <a:rPr lang="en-US" sz="2800" dirty="0"/>
              <a:t> Q in the limit</a:t>
            </a:r>
          </a:p>
        </p:txBody>
      </p:sp>
      <p:pic>
        <p:nvPicPr>
          <p:cNvPr id="4" name="Picture 3">
            <a:extLst>
              <a:ext uri="{FF2B5EF4-FFF2-40B4-BE49-F238E27FC236}">
                <a16:creationId xmlns:a16="http://schemas.microsoft.com/office/drawing/2014/main" id="{BF053DBD-BA43-9C78-1EE3-CA3D46069AB6}"/>
              </a:ext>
            </a:extLst>
          </p:cNvPr>
          <p:cNvPicPr>
            <a:picLocks noChangeAspect="1"/>
          </p:cNvPicPr>
          <p:nvPr/>
        </p:nvPicPr>
        <p:blipFill>
          <a:blip r:embed="rId2"/>
          <a:stretch>
            <a:fillRect/>
          </a:stretch>
        </p:blipFill>
        <p:spPr>
          <a:xfrm>
            <a:off x="628190" y="3347908"/>
            <a:ext cx="7354326" cy="3019846"/>
          </a:xfrm>
          <a:prstGeom prst="rect">
            <a:avLst/>
          </a:prstGeom>
        </p:spPr>
      </p:pic>
    </p:spTree>
    <p:extLst>
      <p:ext uri="{BB962C8B-B14F-4D97-AF65-F5344CB8AC3E}">
        <p14:creationId xmlns:p14="http://schemas.microsoft.com/office/powerpoint/2010/main" val="35685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2ED4C-83C7-0F54-324D-97897DE01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91" y="979585"/>
            <a:ext cx="10976171" cy="2036459"/>
          </a:xfrm>
          <a:prstGeom prst="rect">
            <a:avLst/>
          </a:prstGeom>
        </p:spPr>
      </p:pic>
      <p:pic>
        <p:nvPicPr>
          <p:cNvPr id="4" name="Picture 3">
            <a:extLst>
              <a:ext uri="{FF2B5EF4-FFF2-40B4-BE49-F238E27FC236}">
                <a16:creationId xmlns:a16="http://schemas.microsoft.com/office/drawing/2014/main" id="{1CD7061C-4527-301E-CE64-E9DB331F0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78" y="3764810"/>
            <a:ext cx="5207399" cy="2672860"/>
          </a:xfrm>
          <a:prstGeom prst="rect">
            <a:avLst/>
          </a:prstGeom>
        </p:spPr>
      </p:pic>
      <p:sp>
        <p:nvSpPr>
          <p:cNvPr id="5" name="TextBox 4">
            <a:extLst>
              <a:ext uri="{FF2B5EF4-FFF2-40B4-BE49-F238E27FC236}">
                <a16:creationId xmlns:a16="http://schemas.microsoft.com/office/drawing/2014/main" id="{0AB304EC-3C63-4397-C10E-5CFB768C1D8B}"/>
              </a:ext>
            </a:extLst>
          </p:cNvPr>
          <p:cNvSpPr txBox="1"/>
          <p:nvPr/>
        </p:nvSpPr>
        <p:spPr>
          <a:xfrm>
            <a:off x="4977581" y="6194322"/>
            <a:ext cx="917239" cy="307777"/>
          </a:xfrm>
          <a:prstGeom prst="rect">
            <a:avLst/>
          </a:prstGeom>
          <a:noFill/>
        </p:spPr>
        <p:txBody>
          <a:bodyPr wrap="none" rtlCol="0">
            <a:spAutoFit/>
          </a:bodyPr>
          <a:lstStyle/>
          <a:p>
            <a:r>
              <a:rPr lang="en-US" sz="1400" dirty="0"/>
              <a:t>Wikipedia</a:t>
            </a:r>
          </a:p>
        </p:txBody>
      </p:sp>
      <p:sp>
        <p:nvSpPr>
          <p:cNvPr id="6" name="TextBox 5">
            <a:extLst>
              <a:ext uri="{FF2B5EF4-FFF2-40B4-BE49-F238E27FC236}">
                <a16:creationId xmlns:a16="http://schemas.microsoft.com/office/drawing/2014/main" id="{8E0DA042-8434-B69C-EF54-56D0D7EE717C}"/>
              </a:ext>
            </a:extLst>
          </p:cNvPr>
          <p:cNvSpPr txBox="1"/>
          <p:nvPr/>
        </p:nvSpPr>
        <p:spPr>
          <a:xfrm>
            <a:off x="4259151" y="213852"/>
            <a:ext cx="3673698" cy="584775"/>
          </a:xfrm>
          <a:prstGeom prst="rect">
            <a:avLst/>
          </a:prstGeom>
          <a:noFill/>
        </p:spPr>
        <p:txBody>
          <a:bodyPr wrap="none" rtlCol="0">
            <a:spAutoFit/>
          </a:bodyPr>
          <a:lstStyle/>
          <a:p>
            <a:r>
              <a:rPr lang="en-US" sz="3200" dirty="0"/>
              <a:t>Stretching a cat state</a:t>
            </a:r>
          </a:p>
        </p:txBody>
      </p:sp>
    </p:spTree>
    <p:extLst>
      <p:ext uri="{BB962C8B-B14F-4D97-AF65-F5344CB8AC3E}">
        <p14:creationId xmlns:p14="http://schemas.microsoft.com/office/powerpoint/2010/main" val="125512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2C185F-A624-7349-2ACB-264158E8C85A}"/>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7883263-8580-1DCF-2282-3F7AA59DA298}"/>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D30A0429-8E73-D0A5-A532-C1C3F7E71EB3}"/>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52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E48E7-9D41-FF09-2D47-61F1E9DBA9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5CEA6C-F861-34F0-713E-CAB7568C15B3}"/>
                  </a:ext>
                </a:extLst>
              </p:cNvPr>
              <p:cNvSpPr txBox="1"/>
              <p:nvPr/>
            </p:nvSpPr>
            <p:spPr>
              <a:xfrm>
                <a:off x="3461147" y="2112580"/>
                <a:ext cx="5269711" cy="1107996"/>
              </a:xfrm>
              <a:prstGeom prst="rect">
                <a:avLst/>
              </a:prstGeom>
              <a:noFill/>
            </p:spPr>
            <p:txBody>
              <a:bodyPr wrap="none" rtlCol="0">
                <a:spAutoFit/>
              </a:bodyPr>
              <a:lstStyle/>
              <a:p>
                <a:pPr algn="ctr"/>
                <a:r>
                  <a:rPr lang="en-US" sz="6600" dirty="0"/>
                  <a:t>Recover </a:t>
                </a:r>
                <a14:m>
                  <m:oMath xmlns:m="http://schemas.openxmlformats.org/officeDocument/2006/math">
                    <m:r>
                      <a:rPr lang="en-US" sz="6600" b="0" i="1" smtClean="0">
                        <a:latin typeface="Cambria Math" panose="02040503050406030204" pitchFamily="18" charset="0"/>
                      </a:rPr>
                      <m:t>ℏ→0</m:t>
                    </m:r>
                  </m:oMath>
                </a14:m>
                <a:endParaRPr lang="en-US" sz="6600" dirty="0"/>
              </a:p>
            </p:txBody>
          </p:sp>
        </mc:Choice>
        <mc:Fallback xmlns="">
          <p:sp>
            <p:nvSpPr>
              <p:cNvPr id="2" name="TextBox 1">
                <a:extLst>
                  <a:ext uri="{FF2B5EF4-FFF2-40B4-BE49-F238E27FC236}">
                    <a16:creationId xmlns:a16="http://schemas.microsoft.com/office/drawing/2014/main" id="{CEAA582C-A7D4-7A2B-39F9-A2035660778C}"/>
                  </a:ext>
                </a:extLst>
              </p:cNvPr>
              <p:cNvSpPr txBox="1">
                <a:spLocks noRot="1" noChangeAspect="1" noMove="1" noResize="1" noEditPoints="1" noAdjustHandles="1" noChangeArrowheads="1" noChangeShapeType="1" noTextEdit="1"/>
              </p:cNvSpPr>
              <p:nvPr/>
            </p:nvSpPr>
            <p:spPr>
              <a:xfrm>
                <a:off x="3461147" y="2112580"/>
                <a:ext cx="5269711" cy="1107996"/>
              </a:xfrm>
              <a:prstGeom prst="rect">
                <a:avLst/>
              </a:prstGeom>
              <a:blipFill>
                <a:blip r:embed="rId2"/>
                <a:stretch>
                  <a:fillRect l="-7639" t="-19337" b="-41989"/>
                </a:stretch>
              </a:blipFill>
            </p:spPr>
            <p:txBody>
              <a:bodyPr/>
              <a:lstStyle/>
              <a:p>
                <a:r>
                  <a:rPr lang="en-US">
                    <a:noFill/>
                  </a:rPr>
                  <a:t> </a:t>
                </a:r>
              </a:p>
            </p:txBody>
          </p:sp>
        </mc:Fallback>
      </mc:AlternateContent>
    </p:spTree>
    <p:extLst>
      <p:ext uri="{BB962C8B-B14F-4D97-AF65-F5344CB8AC3E}">
        <p14:creationId xmlns:p14="http://schemas.microsoft.com/office/powerpoint/2010/main" val="3695843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2E32-F979-0DB8-E5F1-A9B0DDAC352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0580CB-A367-0CBC-0102-64578A853668}"/>
              </a:ext>
            </a:extLst>
          </p:cNvPr>
          <p:cNvGrpSpPr/>
          <p:nvPr/>
        </p:nvGrpSpPr>
        <p:grpSpPr>
          <a:xfrm>
            <a:off x="234345" y="1175549"/>
            <a:ext cx="5702152" cy="3057234"/>
            <a:chOff x="787410" y="1264043"/>
            <a:chExt cx="7812488" cy="4188700"/>
          </a:xfrm>
        </p:grpSpPr>
        <p:pic>
          <p:nvPicPr>
            <p:cNvPr id="10" name="Picture 9">
              <a:extLst>
                <a:ext uri="{FF2B5EF4-FFF2-40B4-BE49-F238E27FC236}">
                  <a16:creationId xmlns:a16="http://schemas.microsoft.com/office/drawing/2014/main" id="{5F935236-65E7-6642-3BEC-23F3F3907356}"/>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9424E529-AC8E-3861-4A46-4BD93E5337D5}"/>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C2C3399B-BB76-2C9F-E50C-DC2DD2082948}"/>
                </a:ext>
              </a:extLst>
            </p:cNvPr>
            <p:cNvSpPr txBox="1"/>
            <p:nvPr/>
          </p:nvSpPr>
          <p:spPr>
            <a:xfrm>
              <a:off x="2430707" y="4743460"/>
              <a:ext cx="3609783" cy="379515"/>
            </a:xfrm>
            <a:prstGeom prst="rect">
              <a:avLst/>
            </a:prstGeom>
            <a:noFill/>
          </p:spPr>
          <p:txBody>
            <a:bodyPr wrap="none" rtlCol="0">
              <a:spAutoFit/>
            </a:bodyPr>
            <a:lstStyle/>
            <a:p>
              <a:r>
                <a:rPr lang="en-US" sz="1200" dirty="0"/>
                <a:t>excluded by 3</a:t>
              </a:r>
              <a:r>
                <a:rPr lang="en-US" sz="1200" baseline="30000" dirty="0"/>
                <a:t>rd</a:t>
              </a:r>
              <a:r>
                <a:rPr lang="en-US" sz="1200" dirty="0"/>
                <a:t> law of thermodynamics</a:t>
              </a:r>
            </a:p>
          </p:txBody>
        </p:sp>
        <p:sp>
          <p:nvSpPr>
            <p:cNvPr id="7" name="TextBox 6">
              <a:extLst>
                <a:ext uri="{FF2B5EF4-FFF2-40B4-BE49-F238E27FC236}">
                  <a16:creationId xmlns:a16="http://schemas.microsoft.com/office/drawing/2014/main" id="{5C850FEC-15E3-D900-5B5F-12206793B6C5}"/>
                </a:ext>
              </a:extLst>
            </p:cNvPr>
            <p:cNvSpPr txBox="1"/>
            <p:nvPr/>
          </p:nvSpPr>
          <p:spPr>
            <a:xfrm rot="20747837">
              <a:off x="1521288" y="2055437"/>
              <a:ext cx="2647204" cy="379515"/>
            </a:xfrm>
            <a:prstGeom prst="rect">
              <a:avLst/>
            </a:prstGeom>
            <a:noFill/>
          </p:spPr>
          <p:txBody>
            <a:bodyPr wrap="none" rtlCol="0">
              <a:spAutoFit/>
            </a:bodyPr>
            <a:lstStyle/>
            <a:p>
              <a:r>
                <a:rPr lang="en-US" sz="1200" dirty="0"/>
                <a:t>excluded by gaussian bound</a:t>
              </a:r>
            </a:p>
          </p:txBody>
        </p:sp>
        <p:sp>
          <p:nvSpPr>
            <p:cNvPr id="11" name="Freeform: Shape 10">
              <a:extLst>
                <a:ext uri="{FF2B5EF4-FFF2-40B4-BE49-F238E27FC236}">
                  <a16:creationId xmlns:a16="http://schemas.microsoft.com/office/drawing/2014/main" id="{8931781C-B081-69D2-B8F0-BF7B12A6759D}"/>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Freeform: Shape 21">
              <a:extLst>
                <a:ext uri="{FF2B5EF4-FFF2-40B4-BE49-F238E27FC236}">
                  <a16:creationId xmlns:a16="http://schemas.microsoft.com/office/drawing/2014/main" id="{967325D1-4A6B-D53F-3797-B83BF49BA47D}"/>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4" name="Straight Connector 23">
              <a:extLst>
                <a:ext uri="{FF2B5EF4-FFF2-40B4-BE49-F238E27FC236}">
                  <a16:creationId xmlns:a16="http://schemas.microsoft.com/office/drawing/2014/main" id="{5B4373C7-1E74-5DE7-E7CD-5B0072ED136F}"/>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C4BF97C-943F-B07D-7E7A-5554918C2758}"/>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18D114F4-8B38-D64C-73C6-0AAEADACBAE6}"/>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8" name="Freeform: Shape 27">
              <a:extLst>
                <a:ext uri="{FF2B5EF4-FFF2-40B4-BE49-F238E27FC236}">
                  <a16:creationId xmlns:a16="http://schemas.microsoft.com/office/drawing/2014/main" id="{9887E3BF-4175-8100-494A-7D64C59CED13}"/>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9" name="TextBox 28">
              <a:extLst>
                <a:ext uri="{FF2B5EF4-FFF2-40B4-BE49-F238E27FC236}">
                  <a16:creationId xmlns:a16="http://schemas.microsoft.com/office/drawing/2014/main" id="{2F7B47C7-1E05-19DB-CB06-F97A7B58B87B}"/>
                </a:ext>
              </a:extLst>
            </p:cNvPr>
            <p:cNvSpPr txBox="1"/>
            <p:nvPr/>
          </p:nvSpPr>
          <p:spPr>
            <a:xfrm>
              <a:off x="4251777" y="3280051"/>
              <a:ext cx="1312312" cy="379515"/>
            </a:xfrm>
            <a:prstGeom prst="rect">
              <a:avLst/>
            </a:prstGeom>
            <a:noFill/>
          </p:spPr>
          <p:txBody>
            <a:bodyPr wrap="none" rtlCol="0">
              <a:spAutoFit/>
            </a:bodyPr>
            <a:lstStyle/>
            <a:p>
              <a:r>
                <a:rPr lang="en-US" sz="1200" dirty="0"/>
                <a:t>Unitary map</a:t>
              </a:r>
            </a:p>
          </p:txBody>
        </p:sp>
        <p:sp>
          <p:nvSpPr>
            <p:cNvPr id="30" name="Freeform: Shape 29">
              <a:extLst>
                <a:ext uri="{FF2B5EF4-FFF2-40B4-BE49-F238E27FC236}">
                  <a16:creationId xmlns:a16="http://schemas.microsoft.com/office/drawing/2014/main" id="{77EB69CA-13E6-0694-92C0-E48FBCCE6190}"/>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ECB17A6-CBB2-E5B6-FC63-E42E47A307CD}"/>
                    </a:ext>
                  </a:extLst>
                </p:cNvPr>
                <p:cNvSpPr txBox="1"/>
                <p:nvPr/>
              </p:nvSpPr>
              <p:spPr>
                <a:xfrm>
                  <a:off x="787410" y="1264043"/>
                  <a:ext cx="403937" cy="3584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𝑆</m:t>
                        </m:r>
                      </m:oMath>
                    </m:oMathPara>
                  </a14:m>
                  <a:endParaRPr lang="en-US" sz="1050" dirty="0"/>
                </a:p>
              </p:txBody>
            </p:sp>
          </mc:Choice>
          <mc:Fallback>
            <p:sp>
              <p:nvSpPr>
                <p:cNvPr id="34" name="TextBox 33">
                  <a:extLst>
                    <a:ext uri="{FF2B5EF4-FFF2-40B4-BE49-F238E27FC236}">
                      <a16:creationId xmlns:a16="http://schemas.microsoft.com/office/drawing/2014/main" id="{1ECB17A6-CBB2-E5B6-FC63-E42E47A307CD}"/>
                    </a:ext>
                  </a:extLst>
                </p:cNvPr>
                <p:cNvSpPr txBox="1">
                  <a:spLocks noRot="1" noChangeAspect="1" noMove="1" noResize="1" noEditPoints="1" noAdjustHandles="1" noChangeArrowheads="1" noChangeShapeType="1" noTextEdit="1"/>
                </p:cNvSpPr>
                <p:nvPr/>
              </p:nvSpPr>
              <p:spPr>
                <a:xfrm>
                  <a:off x="787410" y="1264043"/>
                  <a:ext cx="403937" cy="3584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1CFA7A6A-82DD-30F6-27FD-479CB12DAC3F}"/>
                    </a:ext>
                  </a:extLst>
                </p:cNvPr>
                <p:cNvSpPr txBox="1"/>
                <p:nvPr/>
              </p:nvSpPr>
              <p:spPr>
                <a:xfrm>
                  <a:off x="7912468" y="4416184"/>
                  <a:ext cx="687430" cy="527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50" b="0" i="1" smtClean="0">
                                <a:latin typeface="Cambria Math" panose="02040503050406030204" pitchFamily="18" charset="0"/>
                              </a:rPr>
                            </m:ctrlPr>
                          </m:fPr>
                          <m:num>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𝑥</m:t>
                                </m:r>
                              </m:sub>
                            </m:sSub>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𝑝</m:t>
                                </m:r>
                              </m:sub>
                            </m:sSub>
                          </m:num>
                          <m:den>
                            <m:r>
                              <a:rPr lang="en-US" sz="1050" b="0" i="1" smtClean="0">
                                <a:latin typeface="Cambria Math" panose="02040503050406030204" pitchFamily="18" charset="0"/>
                              </a:rPr>
                              <m:t>ℏ</m:t>
                            </m:r>
                          </m:den>
                        </m:f>
                      </m:oMath>
                    </m:oMathPara>
                  </a14:m>
                  <a:endParaRPr lang="en-US" sz="1050" dirty="0"/>
                </a:p>
              </p:txBody>
            </p:sp>
          </mc:Choice>
          <mc:Fallback>
            <p:sp>
              <p:nvSpPr>
                <p:cNvPr id="35" name="TextBox 34">
                  <a:extLst>
                    <a:ext uri="{FF2B5EF4-FFF2-40B4-BE49-F238E27FC236}">
                      <a16:creationId xmlns:a16="http://schemas.microsoft.com/office/drawing/2014/main" id="{1CFA7A6A-82DD-30F6-27FD-479CB12DAC3F}"/>
                    </a:ext>
                  </a:extLst>
                </p:cNvPr>
                <p:cNvSpPr txBox="1">
                  <a:spLocks noRot="1" noChangeAspect="1" noMove="1" noResize="1" noEditPoints="1" noAdjustHandles="1" noChangeArrowheads="1" noChangeShapeType="1" noTextEdit="1"/>
                </p:cNvSpPr>
                <p:nvPr/>
              </p:nvSpPr>
              <p:spPr>
                <a:xfrm>
                  <a:off x="7912468" y="4416184"/>
                  <a:ext cx="687430" cy="527895"/>
                </a:xfrm>
                <a:prstGeom prst="rect">
                  <a:avLst/>
                </a:prstGeom>
                <a:blipFill>
                  <a:blip r:embed="rId4"/>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A658400-B6F1-8845-8D77-C5D8A42BAD77}"/>
              </a:ext>
            </a:extLst>
          </p:cNvPr>
          <p:cNvPicPr>
            <a:picLocks noChangeAspect="1"/>
          </p:cNvPicPr>
          <p:nvPr/>
        </p:nvPicPr>
        <p:blipFill>
          <a:blip r:embed="rId5"/>
          <a:stretch>
            <a:fillRect/>
          </a:stretch>
        </p:blipFill>
        <p:spPr>
          <a:xfrm>
            <a:off x="6728080" y="1503665"/>
            <a:ext cx="5079371" cy="2655584"/>
          </a:xfrm>
          <a:prstGeom prst="rect">
            <a:avLst/>
          </a:prstGeom>
        </p:spPr>
      </p:pic>
      <p:sp>
        <p:nvSpPr>
          <p:cNvPr id="9" name="Arrow: Down 8">
            <a:extLst>
              <a:ext uri="{FF2B5EF4-FFF2-40B4-BE49-F238E27FC236}">
                <a16:creationId xmlns:a16="http://schemas.microsoft.com/office/drawing/2014/main" id="{61E1EDED-E4FE-9DBB-F808-A5663CE2DBBA}"/>
              </a:ext>
            </a:extLst>
          </p:cNvPr>
          <p:cNvSpPr/>
          <p:nvPr/>
        </p:nvSpPr>
        <p:spPr>
          <a:xfrm>
            <a:off x="6444916" y="2416923"/>
            <a:ext cx="398493" cy="116153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F337A0D-0BB6-65A4-759D-BE33B963C056}"/>
                  </a:ext>
                </a:extLst>
              </p:cNvPr>
              <p:cNvSpPr txBox="1"/>
              <p:nvPr/>
            </p:nvSpPr>
            <p:spPr>
              <a:xfrm>
                <a:off x="1120386" y="136768"/>
                <a:ext cx="3864712" cy="1200329"/>
              </a:xfrm>
              <a:prstGeom prst="rect">
                <a:avLst/>
              </a:prstGeom>
              <a:noFill/>
            </p:spPr>
            <p:txBody>
              <a:bodyPr wrap="none" rtlCol="0">
                <a:spAutoFit/>
              </a:bodyPr>
              <a:lstStyle/>
              <a:p>
                <a:pPr algn="ctr"/>
                <a:r>
                  <a:rPr lang="en-US" sz="2400" dirty="0"/>
                  <a:t>Physical limit:</a:t>
                </a:r>
                <a:br>
                  <a:rPr lang="en-US" sz="2400" dirty="0"/>
                </a:br>
                <a:r>
                  <a:rPr lang="en-US" sz="2400" dirty="0"/>
                  <a:t>entropy of mixed state is high</a:t>
                </a:r>
              </a:p>
              <a:p>
                <a:pPr algn="ctr"/>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oMath>
                </a14:m>
                <a:r>
                  <a:rPr lang="en-US" sz="2400" dirty="0"/>
                  <a:t> </a:t>
                </a:r>
              </a:p>
            </p:txBody>
          </p:sp>
        </mc:Choice>
        <mc:Fallback>
          <p:sp>
            <p:nvSpPr>
              <p:cNvPr id="12" name="TextBox 11">
                <a:extLst>
                  <a:ext uri="{FF2B5EF4-FFF2-40B4-BE49-F238E27FC236}">
                    <a16:creationId xmlns:a16="http://schemas.microsoft.com/office/drawing/2014/main" id="{CF337A0D-0BB6-65A4-759D-BE33B963C056}"/>
                  </a:ext>
                </a:extLst>
              </p:cNvPr>
              <p:cNvSpPr txBox="1">
                <a:spLocks noRot="1" noChangeAspect="1" noMove="1" noResize="1" noEditPoints="1" noAdjustHandles="1" noChangeArrowheads="1" noChangeShapeType="1" noTextEdit="1"/>
              </p:cNvSpPr>
              <p:nvPr/>
            </p:nvSpPr>
            <p:spPr>
              <a:xfrm>
                <a:off x="1120386" y="136768"/>
                <a:ext cx="3864712" cy="1200329"/>
              </a:xfrm>
              <a:prstGeom prst="rect">
                <a:avLst/>
              </a:prstGeom>
              <a:blipFill>
                <a:blip r:embed="rId6"/>
                <a:stretch>
                  <a:fillRect l="-2050" t="-4061" r="-17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1B96D64-9133-CF0F-5D20-779DCE9A6EC3}"/>
                  </a:ext>
                </a:extLst>
              </p:cNvPr>
              <p:cNvSpPr txBox="1"/>
              <p:nvPr/>
            </p:nvSpPr>
            <p:spPr>
              <a:xfrm>
                <a:off x="6950902" y="234412"/>
                <a:ext cx="4969886" cy="1200329"/>
              </a:xfrm>
              <a:prstGeom prst="rect">
                <a:avLst/>
              </a:prstGeom>
              <a:noFill/>
            </p:spPr>
            <p:txBody>
              <a:bodyPr wrap="none" rtlCol="0">
                <a:spAutoFit/>
              </a:bodyPr>
              <a:lstStyle/>
              <a:p>
                <a:pPr algn="ctr"/>
                <a:r>
                  <a:rPr lang="en-US" sz="2400" dirty="0"/>
                  <a:t>Mathematical limit: </a:t>
                </a:r>
              </a:p>
              <a:p>
                <a:pPr algn="ctr"/>
                <a:r>
                  <a:rPr lang="en-US" sz="2400" dirty="0"/>
                  <a:t>entropy of pure states is minus infinity</a:t>
                </a:r>
              </a:p>
              <a:p>
                <a:pPr algn="ctr"/>
                <a14:m>
                  <m:oMath xmlns:m="http://schemas.openxmlformats.org/officeDocument/2006/math">
                    <m:r>
                      <a:rPr lang="en-US" sz="2400" b="0" i="1" smtClean="0">
                        <a:latin typeface="Cambria Math" panose="02040503050406030204" pitchFamily="18" charset="0"/>
                      </a:rPr>
                      <m:t>ℏ→0</m:t>
                    </m:r>
                  </m:oMath>
                </a14:m>
                <a:r>
                  <a:rPr lang="en-US" sz="2400" dirty="0"/>
                  <a:t> </a:t>
                </a:r>
              </a:p>
            </p:txBody>
          </p:sp>
        </mc:Choice>
        <mc:Fallback>
          <p:sp>
            <p:nvSpPr>
              <p:cNvPr id="17" name="TextBox 16">
                <a:extLst>
                  <a:ext uri="{FF2B5EF4-FFF2-40B4-BE49-F238E27FC236}">
                    <a16:creationId xmlns:a16="http://schemas.microsoft.com/office/drawing/2014/main" id="{E1B96D64-9133-CF0F-5D20-779DCE9A6EC3}"/>
                  </a:ext>
                </a:extLst>
              </p:cNvPr>
              <p:cNvSpPr txBox="1">
                <a:spLocks noRot="1" noChangeAspect="1" noMove="1" noResize="1" noEditPoints="1" noAdjustHandles="1" noChangeArrowheads="1" noChangeShapeType="1" noTextEdit="1"/>
              </p:cNvSpPr>
              <p:nvPr/>
            </p:nvSpPr>
            <p:spPr>
              <a:xfrm>
                <a:off x="6950902" y="234412"/>
                <a:ext cx="4969886" cy="1200329"/>
              </a:xfrm>
              <a:prstGeom prst="rect">
                <a:avLst/>
              </a:prstGeom>
              <a:blipFill>
                <a:blip r:embed="rId7"/>
                <a:stretch>
                  <a:fillRect l="-1348" t="-4061" r="-122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4A41F55-375D-8D34-FBC7-35DE31A55D4E}"/>
              </a:ext>
            </a:extLst>
          </p:cNvPr>
          <p:cNvSpPr txBox="1"/>
          <p:nvPr/>
        </p:nvSpPr>
        <p:spPr>
          <a:xfrm>
            <a:off x="443471" y="4819474"/>
            <a:ext cx="1589987" cy="461665"/>
          </a:xfrm>
          <a:prstGeom prst="rect">
            <a:avLst/>
          </a:prstGeom>
          <a:noFill/>
        </p:spPr>
        <p:txBody>
          <a:bodyPr wrap="none" rtlCol="0">
            <a:spAutoFit/>
          </a:bodyPr>
          <a:lstStyle/>
          <a:p>
            <a:r>
              <a:rPr lang="en-US" sz="2400" dirty="0"/>
              <a:t>In relativity</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F540323-4F7D-D410-74CD-82F00C2D5BA5}"/>
                  </a:ext>
                </a:extLst>
              </p:cNvPr>
              <p:cNvSpPr txBox="1"/>
              <p:nvPr/>
            </p:nvSpPr>
            <p:spPr>
              <a:xfrm>
                <a:off x="1052028" y="5375402"/>
                <a:ext cx="5227713" cy="461665"/>
              </a:xfrm>
              <a:prstGeom prst="rect">
                <a:avLst/>
              </a:prstGeom>
              <a:noFill/>
            </p:spPr>
            <p:txBody>
              <a:bodyPr wrap="none" rtlCol="0">
                <a:spAutoFit/>
              </a:bodyPr>
              <a:lstStyle/>
              <a:p>
                <a:r>
                  <a:rPr lang="en-US" sz="2400" dirty="0"/>
                  <a:t>Physical limit: velocities are small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𝑐</m:t>
                    </m:r>
                  </m:oMath>
                </a14:m>
                <a:endParaRPr lang="en-US" sz="2400" dirty="0"/>
              </a:p>
            </p:txBody>
          </p:sp>
        </mc:Choice>
        <mc:Fallback>
          <p:sp>
            <p:nvSpPr>
              <p:cNvPr id="19" name="TextBox 18">
                <a:extLst>
                  <a:ext uri="{FF2B5EF4-FFF2-40B4-BE49-F238E27FC236}">
                    <a16:creationId xmlns:a16="http://schemas.microsoft.com/office/drawing/2014/main" id="{7F540323-4F7D-D410-74CD-82F00C2D5BA5}"/>
                  </a:ext>
                </a:extLst>
              </p:cNvPr>
              <p:cNvSpPr txBox="1">
                <a:spLocks noRot="1" noChangeAspect="1" noMove="1" noResize="1" noEditPoints="1" noAdjustHandles="1" noChangeArrowheads="1" noChangeShapeType="1" noTextEdit="1"/>
              </p:cNvSpPr>
              <p:nvPr/>
            </p:nvSpPr>
            <p:spPr>
              <a:xfrm>
                <a:off x="1052028" y="5375402"/>
                <a:ext cx="5227713" cy="461665"/>
              </a:xfrm>
              <a:prstGeom prst="rect">
                <a:avLst/>
              </a:prstGeom>
              <a:blipFill>
                <a:blip r:embed="rId8"/>
                <a:stretch>
                  <a:fillRect l="-1867"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408BB2C-0157-DF8A-4F54-43991FEE03E8}"/>
                  </a:ext>
                </a:extLst>
              </p:cNvPr>
              <p:cNvSpPr txBox="1"/>
              <p:nvPr/>
            </p:nvSpPr>
            <p:spPr>
              <a:xfrm>
                <a:off x="1052028" y="5867830"/>
                <a:ext cx="6809108" cy="461665"/>
              </a:xfrm>
              <a:prstGeom prst="rect">
                <a:avLst/>
              </a:prstGeom>
              <a:noFill/>
            </p:spPr>
            <p:txBody>
              <a:bodyPr wrap="none" rtlCol="0">
                <a:spAutoFit/>
              </a:bodyPr>
              <a:lstStyle/>
              <a:p>
                <a:r>
                  <a:rPr lang="en-US" sz="2400" dirty="0"/>
                  <a:t>Mathematical limit: speed of light is infinite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a14:m>
                <a:endParaRPr lang="en-US" sz="2400" dirty="0"/>
              </a:p>
            </p:txBody>
          </p:sp>
        </mc:Choice>
        <mc:Fallback>
          <p:sp>
            <p:nvSpPr>
              <p:cNvPr id="20" name="TextBox 19">
                <a:extLst>
                  <a:ext uri="{FF2B5EF4-FFF2-40B4-BE49-F238E27FC236}">
                    <a16:creationId xmlns:a16="http://schemas.microsoft.com/office/drawing/2014/main" id="{B408BB2C-0157-DF8A-4F54-43991FEE03E8}"/>
                  </a:ext>
                </a:extLst>
              </p:cNvPr>
              <p:cNvSpPr txBox="1">
                <a:spLocks noRot="1" noChangeAspect="1" noMove="1" noResize="1" noEditPoints="1" noAdjustHandles="1" noChangeArrowheads="1" noChangeShapeType="1" noTextEdit="1"/>
              </p:cNvSpPr>
              <p:nvPr/>
            </p:nvSpPr>
            <p:spPr>
              <a:xfrm>
                <a:off x="1052028" y="5867830"/>
                <a:ext cx="6809108" cy="461665"/>
              </a:xfrm>
              <a:prstGeom prst="rect">
                <a:avLst/>
              </a:prstGeom>
              <a:blipFill>
                <a:blip r:embed="rId9"/>
                <a:stretch>
                  <a:fillRect l="-1432"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25588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687D38-56BB-FFE1-E4D9-F7A75D07ABC3}"/>
              </a:ext>
            </a:extLst>
          </p:cNvPr>
          <p:cNvSpPr txBox="1"/>
          <p:nvPr/>
        </p:nvSpPr>
        <p:spPr>
          <a:xfrm>
            <a:off x="4995378" y="583451"/>
            <a:ext cx="2201244" cy="461665"/>
          </a:xfrm>
          <a:prstGeom prst="rect">
            <a:avLst/>
          </a:prstGeom>
          <a:noFill/>
        </p:spPr>
        <p:txBody>
          <a:bodyPr wrap="none" rtlCol="0">
            <a:spAutoFit/>
          </a:bodyPr>
          <a:lstStyle/>
          <a:p>
            <a:r>
              <a:rPr lang="en-US" sz="2400" dirty="0"/>
              <a:t>We started with</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5B343A9-2255-B745-1451-266247B350A8}"/>
                  </a:ext>
                </a:extLst>
              </p:cNvPr>
              <p:cNvSpPr txBox="1"/>
              <p:nvPr/>
            </p:nvSpPr>
            <p:spPr>
              <a:xfrm>
                <a:off x="5014069" y="1886657"/>
                <a:ext cx="21638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p:sp>
            <p:nvSpPr>
              <p:cNvPr id="20" name="TextBox 19">
                <a:extLst>
                  <a:ext uri="{FF2B5EF4-FFF2-40B4-BE49-F238E27FC236}">
                    <a16:creationId xmlns:a16="http://schemas.microsoft.com/office/drawing/2014/main" id="{25B343A9-2255-B745-1451-266247B350A8}"/>
                  </a:ext>
                </a:extLst>
              </p:cNvPr>
              <p:cNvSpPr txBox="1">
                <a:spLocks noRot="1" noChangeAspect="1" noMove="1" noResize="1" noEditPoints="1" noAdjustHandles="1" noChangeArrowheads="1" noChangeShapeType="1" noTextEdit="1"/>
              </p:cNvSpPr>
              <p:nvPr/>
            </p:nvSpPr>
            <p:spPr>
              <a:xfrm>
                <a:off x="5014069" y="1886657"/>
                <a:ext cx="2163862" cy="584775"/>
              </a:xfrm>
              <a:prstGeom prst="rect">
                <a:avLst/>
              </a:prstGeom>
              <a:blipFill>
                <a:blip r:embed="rId2"/>
                <a:stretch>
                  <a:fillRect/>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9D4F506-FDF2-3156-CED0-EB9A5BF7527C}"/>
              </a:ext>
            </a:extLst>
          </p:cNvPr>
          <p:cNvGrpSpPr/>
          <p:nvPr/>
        </p:nvGrpSpPr>
        <p:grpSpPr>
          <a:xfrm>
            <a:off x="5420739" y="1231595"/>
            <a:ext cx="1350522" cy="584775"/>
            <a:chOff x="5453351" y="1231595"/>
            <a:chExt cx="1350522" cy="584775"/>
          </a:xfrm>
        </p:grpSpPr>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983E984-A98A-4AD8-5236-933D8EAC2D8D}"/>
                    </a:ext>
                  </a:extLst>
                </p:cNvPr>
                <p:cNvSpPr txBox="1"/>
                <p:nvPr/>
              </p:nvSpPr>
              <p:spPr>
                <a:xfrm>
                  <a:off x="5453351" y="1231595"/>
                  <a:ext cx="5521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oMath>
                    </m:oMathPara>
                  </a14:m>
                  <a:endParaRPr lang="en-US" sz="3200" dirty="0"/>
                </a:p>
              </p:txBody>
            </p:sp>
          </mc:Choice>
          <mc:Fallback>
            <p:sp>
              <p:nvSpPr>
                <p:cNvPr id="22" name="TextBox 21">
                  <a:extLst>
                    <a:ext uri="{FF2B5EF4-FFF2-40B4-BE49-F238E27FC236}">
                      <a16:creationId xmlns:a16="http://schemas.microsoft.com/office/drawing/2014/main" id="{6983E984-A98A-4AD8-5236-933D8EAC2D8D}"/>
                    </a:ext>
                  </a:extLst>
                </p:cNvPr>
                <p:cNvSpPr txBox="1">
                  <a:spLocks noRot="1" noChangeAspect="1" noMove="1" noResize="1" noEditPoints="1" noAdjustHandles="1" noChangeArrowheads="1" noChangeShapeType="1" noTextEdit="1"/>
                </p:cNvSpPr>
                <p:nvPr/>
              </p:nvSpPr>
              <p:spPr>
                <a:xfrm>
                  <a:off x="5453351" y="1231595"/>
                  <a:ext cx="552138"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B5193DF-2E1E-2114-9728-69A0B69703BB}"/>
                    </a:ext>
                  </a:extLst>
                </p:cNvPr>
                <p:cNvSpPr txBox="1"/>
                <p:nvPr/>
              </p:nvSpPr>
              <p:spPr>
                <a:xfrm>
                  <a:off x="6261353" y="1231595"/>
                  <a:ext cx="5425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p:sp>
              <p:nvSpPr>
                <p:cNvPr id="23" name="TextBox 22">
                  <a:extLst>
                    <a:ext uri="{FF2B5EF4-FFF2-40B4-BE49-F238E27FC236}">
                      <a16:creationId xmlns:a16="http://schemas.microsoft.com/office/drawing/2014/main" id="{DB5193DF-2E1E-2114-9728-69A0B69703BB}"/>
                    </a:ext>
                  </a:extLst>
                </p:cNvPr>
                <p:cNvSpPr txBox="1">
                  <a:spLocks noRot="1" noChangeAspect="1" noMove="1" noResize="1" noEditPoints="1" noAdjustHandles="1" noChangeArrowheads="1" noChangeShapeType="1" noTextEdit="1"/>
                </p:cNvSpPr>
                <p:nvPr/>
              </p:nvSpPr>
              <p:spPr>
                <a:xfrm>
                  <a:off x="6261353" y="1231595"/>
                  <a:ext cx="542520" cy="58477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4FEA8CF-A8D1-4747-8253-F07BFE3CECAE}"/>
                  </a:ext>
                </a:extLst>
              </p:cNvPr>
              <p:cNvSpPr txBox="1"/>
              <p:nvPr/>
            </p:nvSpPr>
            <p:spPr>
              <a:xfrm>
                <a:off x="843375" y="4707963"/>
                <a:ext cx="2168607"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r>
                            <a:rPr lang="en-US" sz="3200" b="0" i="1" smtClean="0">
                              <a:latin typeface="Cambria Math" panose="02040503050406030204" pitchFamily="18" charset="0"/>
                            </a:rPr>
                            <m:t>ℏ</m:t>
                          </m:r>
                        </m:num>
                        <m:den>
                          <m:r>
                            <a:rPr lang="en-US" sz="3200" b="0" i="1" smtClean="0">
                              <a:latin typeface="Cambria Math" panose="02040503050406030204" pitchFamily="18" charset="0"/>
                            </a:rPr>
                            <m:t>𝜆</m:t>
                          </m:r>
                        </m:den>
                      </m:f>
                    </m:oMath>
                  </m:oMathPara>
                </a14:m>
                <a:endParaRPr lang="en-US" sz="3200" dirty="0"/>
              </a:p>
            </p:txBody>
          </p:sp>
        </mc:Choice>
        <mc:Fallback>
          <p:sp>
            <p:nvSpPr>
              <p:cNvPr id="26" name="TextBox 25">
                <a:extLst>
                  <a:ext uri="{FF2B5EF4-FFF2-40B4-BE49-F238E27FC236}">
                    <a16:creationId xmlns:a16="http://schemas.microsoft.com/office/drawing/2014/main" id="{74FEA8CF-A8D1-4747-8253-F07BFE3CECAE}"/>
                  </a:ext>
                </a:extLst>
              </p:cNvPr>
              <p:cNvSpPr txBox="1">
                <a:spLocks noRot="1" noChangeAspect="1" noMove="1" noResize="1" noEditPoints="1" noAdjustHandles="1" noChangeArrowheads="1" noChangeShapeType="1" noTextEdit="1"/>
              </p:cNvSpPr>
              <p:nvPr/>
            </p:nvSpPr>
            <p:spPr>
              <a:xfrm>
                <a:off x="843375" y="4707963"/>
                <a:ext cx="2168607" cy="1027333"/>
              </a:xfrm>
              <a:prstGeom prst="rect">
                <a:avLst/>
              </a:prstGeom>
              <a:blipFill>
                <a:blip r:embed="rId5"/>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622D485-E4FE-B92F-E9D0-88002F34253E}"/>
              </a:ext>
            </a:extLst>
          </p:cNvPr>
          <p:cNvGrpSpPr/>
          <p:nvPr/>
        </p:nvGrpSpPr>
        <p:grpSpPr>
          <a:xfrm>
            <a:off x="8066162" y="583450"/>
            <a:ext cx="3563668" cy="1887982"/>
            <a:chOff x="8066162" y="583450"/>
            <a:chExt cx="3563668" cy="1887982"/>
          </a:xfrm>
        </p:grpSpPr>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85395DB-2254-5FCD-5398-632FA8825626}"/>
                    </a:ext>
                  </a:extLst>
                </p:cNvPr>
                <p:cNvSpPr txBox="1"/>
                <p:nvPr/>
              </p:nvSpPr>
              <p:spPr>
                <a:xfrm>
                  <a:off x="8066162" y="1886657"/>
                  <a:ext cx="35636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p:sp>
              <p:nvSpPr>
                <p:cNvPr id="21" name="TextBox 20">
                  <a:extLst>
                    <a:ext uri="{FF2B5EF4-FFF2-40B4-BE49-F238E27FC236}">
                      <a16:creationId xmlns:a16="http://schemas.microsoft.com/office/drawing/2014/main" id="{F85395DB-2254-5FCD-5398-632FA8825626}"/>
                    </a:ext>
                  </a:extLst>
                </p:cNvPr>
                <p:cNvSpPr txBox="1">
                  <a:spLocks noRot="1" noChangeAspect="1" noMove="1" noResize="1" noEditPoints="1" noAdjustHandles="1" noChangeArrowheads="1" noChangeShapeType="1" noTextEdit="1"/>
                </p:cNvSpPr>
                <p:nvPr/>
              </p:nvSpPr>
              <p:spPr>
                <a:xfrm>
                  <a:off x="8066162" y="1886657"/>
                  <a:ext cx="3563668" cy="584775"/>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10FD1BCC-A550-AE53-FFEB-EB4B262F4BA9}"/>
                </a:ext>
              </a:extLst>
            </p:cNvPr>
            <p:cNvGrpSpPr/>
            <p:nvPr/>
          </p:nvGrpSpPr>
          <p:grpSpPr>
            <a:xfrm>
              <a:off x="8539536" y="1231595"/>
              <a:ext cx="2616921" cy="584775"/>
              <a:chOff x="8531681" y="1231595"/>
              <a:chExt cx="2616921" cy="584775"/>
            </a:xfrm>
          </p:grpSpPr>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96DF87A2-9D9C-13FC-7260-2A783E53514A}"/>
                      </a:ext>
                    </a:extLst>
                  </p:cNvPr>
                  <p:cNvSpPr txBox="1"/>
                  <p:nvPr/>
                </p:nvSpPr>
                <p:spPr>
                  <a:xfrm>
                    <a:off x="8531681" y="1231595"/>
                    <a:ext cx="1145442"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oMath>
                      </m:oMathPara>
                    </a14:m>
                    <a:endParaRPr lang="en-US" sz="3200" dirty="0"/>
                  </a:p>
                </p:txBody>
              </p:sp>
            </mc:Choice>
            <mc:Fallback>
              <p:sp>
                <p:nvSpPr>
                  <p:cNvPr id="24" name="TextBox 23">
                    <a:extLst>
                      <a:ext uri="{FF2B5EF4-FFF2-40B4-BE49-F238E27FC236}">
                        <a16:creationId xmlns:a16="http://schemas.microsoft.com/office/drawing/2014/main" id="{96DF87A2-9D9C-13FC-7260-2A783E53514A}"/>
                      </a:ext>
                    </a:extLst>
                  </p:cNvPr>
                  <p:cNvSpPr txBox="1">
                    <a:spLocks noRot="1" noChangeAspect="1" noMove="1" noResize="1" noEditPoints="1" noAdjustHandles="1" noChangeArrowheads="1" noChangeShapeType="1" noTextEdit="1"/>
                  </p:cNvSpPr>
                  <p:nvPr/>
                </p:nvSpPr>
                <p:spPr>
                  <a:xfrm>
                    <a:off x="8531681" y="1231595"/>
                    <a:ext cx="114544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79D3336-9906-561A-A07C-73490C13FD6B}"/>
                      </a:ext>
                    </a:extLst>
                  </p:cNvPr>
                  <p:cNvSpPr txBox="1"/>
                  <p:nvPr/>
                </p:nvSpPr>
                <p:spPr>
                  <a:xfrm>
                    <a:off x="10012778" y="1231595"/>
                    <a:ext cx="1135824"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oMath>
                      </m:oMathPara>
                    </a14:m>
                    <a:endParaRPr lang="en-US" sz="3200" dirty="0"/>
                  </a:p>
                </p:txBody>
              </p:sp>
            </mc:Choice>
            <mc:Fallback>
              <p:sp>
                <p:nvSpPr>
                  <p:cNvPr id="25" name="TextBox 24">
                    <a:extLst>
                      <a:ext uri="{FF2B5EF4-FFF2-40B4-BE49-F238E27FC236}">
                        <a16:creationId xmlns:a16="http://schemas.microsoft.com/office/drawing/2014/main" id="{079D3336-9906-561A-A07C-73490C13FD6B}"/>
                      </a:ext>
                    </a:extLst>
                  </p:cNvPr>
                  <p:cNvSpPr txBox="1">
                    <a:spLocks noRot="1" noChangeAspect="1" noMove="1" noResize="1" noEditPoints="1" noAdjustHandles="1" noChangeArrowheads="1" noChangeShapeType="1" noTextEdit="1"/>
                  </p:cNvSpPr>
                  <p:nvPr/>
                </p:nvSpPr>
                <p:spPr>
                  <a:xfrm>
                    <a:off x="10012778" y="1231595"/>
                    <a:ext cx="1135824" cy="584775"/>
                  </a:xfrm>
                  <a:prstGeom prst="rect">
                    <a:avLst/>
                  </a:prstGeom>
                  <a:blipFill>
                    <a:blip r:embed="rId8"/>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033A3421-ACCF-4DF7-3D35-97FC5EE0FB9D}"/>
                </a:ext>
              </a:extLst>
            </p:cNvPr>
            <p:cNvSpPr txBox="1"/>
            <p:nvPr/>
          </p:nvSpPr>
          <p:spPr>
            <a:xfrm>
              <a:off x="8187766" y="583450"/>
              <a:ext cx="3320461" cy="461665"/>
            </a:xfrm>
            <a:prstGeom prst="rect">
              <a:avLst/>
            </a:prstGeom>
            <a:noFill/>
          </p:spPr>
          <p:txBody>
            <a:bodyPr wrap="none" rtlCol="0">
              <a:spAutoFit/>
            </a:bodyPr>
            <a:lstStyle/>
            <a:p>
              <a:pPr algn="ctr"/>
              <a:r>
                <a:rPr lang="en-US" sz="2400" dirty="0"/>
                <a:t>After the map, we found</a:t>
              </a:r>
            </a:p>
          </p:txBody>
        </p:sp>
      </p:grpSp>
      <p:sp>
        <p:nvSpPr>
          <p:cNvPr id="29" name="TextBox 28">
            <a:extLst>
              <a:ext uri="{FF2B5EF4-FFF2-40B4-BE49-F238E27FC236}">
                <a16:creationId xmlns:a16="http://schemas.microsoft.com/office/drawing/2014/main" id="{0D2ED6DF-947B-927E-64B0-59CB4150D104}"/>
              </a:ext>
            </a:extLst>
          </p:cNvPr>
          <p:cNvSpPr txBox="1"/>
          <p:nvPr/>
        </p:nvSpPr>
        <p:spPr>
          <a:xfrm>
            <a:off x="481931" y="3029224"/>
            <a:ext cx="2891497" cy="461665"/>
          </a:xfrm>
          <a:prstGeom prst="rect">
            <a:avLst/>
          </a:prstGeom>
          <a:noFill/>
        </p:spPr>
        <p:txBody>
          <a:bodyPr wrap="none" rtlCol="0">
            <a:spAutoFit/>
          </a:bodyPr>
          <a:lstStyle/>
          <a:p>
            <a:r>
              <a:rPr lang="en-US" sz="2400" dirty="0"/>
              <a:t>We want to start with</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6E5497A0-785E-E7B4-2135-F119F0D1EA20}"/>
                  </a:ext>
                </a:extLst>
              </p:cNvPr>
              <p:cNvSpPr txBox="1"/>
              <p:nvPr/>
            </p:nvSpPr>
            <p:spPr>
              <a:xfrm>
                <a:off x="1063089" y="3668630"/>
                <a:ext cx="552139"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oMath>
                  </m:oMathPara>
                </a14:m>
                <a:endParaRPr lang="en-US" sz="3200" dirty="0"/>
              </a:p>
            </p:txBody>
          </p:sp>
        </mc:Choice>
        <mc:Fallback>
          <p:sp>
            <p:nvSpPr>
              <p:cNvPr id="30" name="TextBox 29">
                <a:extLst>
                  <a:ext uri="{FF2B5EF4-FFF2-40B4-BE49-F238E27FC236}">
                    <a16:creationId xmlns:a16="http://schemas.microsoft.com/office/drawing/2014/main" id="{6E5497A0-785E-E7B4-2135-F119F0D1EA20}"/>
                  </a:ext>
                </a:extLst>
              </p:cNvPr>
              <p:cNvSpPr txBox="1">
                <a:spLocks noRot="1" noChangeAspect="1" noMove="1" noResize="1" noEditPoints="1" noAdjustHandles="1" noChangeArrowheads="1" noChangeShapeType="1" noTextEdit="1"/>
              </p:cNvSpPr>
              <p:nvPr/>
            </p:nvSpPr>
            <p:spPr>
              <a:xfrm>
                <a:off x="1063089" y="3668630"/>
                <a:ext cx="552139" cy="5981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1588D0E5-EA84-DBA5-41F2-D51473346099}"/>
                  </a:ext>
                </a:extLst>
              </p:cNvPr>
              <p:cNvSpPr txBox="1"/>
              <p:nvPr/>
            </p:nvSpPr>
            <p:spPr>
              <a:xfrm>
                <a:off x="2128553" y="3668630"/>
                <a:ext cx="542521"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oMath>
                  </m:oMathPara>
                </a14:m>
                <a:endParaRPr lang="en-US" sz="3200" dirty="0"/>
              </a:p>
            </p:txBody>
          </p:sp>
        </mc:Choice>
        <mc:Fallback>
          <p:sp>
            <p:nvSpPr>
              <p:cNvPr id="31" name="TextBox 30">
                <a:extLst>
                  <a:ext uri="{FF2B5EF4-FFF2-40B4-BE49-F238E27FC236}">
                    <a16:creationId xmlns:a16="http://schemas.microsoft.com/office/drawing/2014/main" id="{1588D0E5-EA84-DBA5-41F2-D51473346099}"/>
                  </a:ext>
                </a:extLst>
              </p:cNvPr>
              <p:cNvSpPr txBox="1">
                <a:spLocks noRot="1" noChangeAspect="1" noMove="1" noResize="1" noEditPoints="1" noAdjustHandles="1" noChangeArrowheads="1" noChangeShapeType="1" noTextEdit="1"/>
              </p:cNvSpPr>
              <p:nvPr/>
            </p:nvSpPr>
            <p:spPr>
              <a:xfrm>
                <a:off x="2128553" y="3668630"/>
                <a:ext cx="542521" cy="598177"/>
              </a:xfrm>
              <a:prstGeom prst="rect">
                <a:avLst/>
              </a:prstGeom>
              <a:blipFill>
                <a:blip r:embed="rId10"/>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E1A13BC-D659-B00F-5FC9-ADAC31EE2F39}"/>
              </a:ext>
            </a:extLst>
          </p:cNvPr>
          <p:cNvSpPr txBox="1"/>
          <p:nvPr/>
        </p:nvSpPr>
        <p:spPr>
          <a:xfrm>
            <a:off x="306968" y="4266807"/>
            <a:ext cx="3288593" cy="461665"/>
          </a:xfrm>
          <a:prstGeom prst="rect">
            <a:avLst/>
          </a:prstGeom>
          <a:noFill/>
        </p:spPr>
        <p:txBody>
          <a:bodyPr wrap="none" rtlCol="0">
            <a:spAutoFit/>
          </a:bodyPr>
          <a:lstStyle/>
          <a:p>
            <a:r>
              <a:rPr lang="en-US" sz="2400" dirty="0"/>
              <a:t>Therefore, we must have</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3CAF9F4-9E17-65EA-FE58-252CCD49004D}"/>
                  </a:ext>
                </a:extLst>
              </p:cNvPr>
              <p:cNvSpPr txBox="1"/>
              <p:nvPr/>
            </p:nvSpPr>
            <p:spPr>
              <a:xfrm>
                <a:off x="4390309" y="4406171"/>
                <a:ext cx="3411382"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p:sp>
            <p:nvSpPr>
              <p:cNvPr id="40" name="TextBox 39">
                <a:extLst>
                  <a:ext uri="{FF2B5EF4-FFF2-40B4-BE49-F238E27FC236}">
                    <a16:creationId xmlns:a16="http://schemas.microsoft.com/office/drawing/2014/main" id="{63CAF9F4-9E17-65EA-FE58-252CCD49004D}"/>
                  </a:ext>
                </a:extLst>
              </p:cNvPr>
              <p:cNvSpPr txBox="1">
                <a:spLocks noRot="1" noChangeAspect="1" noMove="1" noResize="1" noEditPoints="1" noAdjustHandles="1" noChangeArrowheads="1" noChangeShapeType="1" noTextEdit="1"/>
              </p:cNvSpPr>
              <p:nvPr/>
            </p:nvSpPr>
            <p:spPr>
              <a:xfrm>
                <a:off x="4390309" y="4406171"/>
                <a:ext cx="3411382" cy="648191"/>
              </a:xfrm>
              <a:prstGeom prst="rect">
                <a:avLst/>
              </a:prstGeom>
              <a:blipFill>
                <a:blip r:embed="rId11"/>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9256654-FE26-FD2E-4DD6-86C9778502D6}"/>
              </a:ext>
            </a:extLst>
          </p:cNvPr>
          <p:cNvGrpSpPr/>
          <p:nvPr/>
        </p:nvGrpSpPr>
        <p:grpSpPr>
          <a:xfrm>
            <a:off x="4773499" y="3643623"/>
            <a:ext cx="2645005" cy="648191"/>
            <a:chOff x="8517640" y="1231595"/>
            <a:chExt cx="2645005" cy="648191"/>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5FB80F50-512A-3FF9-70DD-3F222130A3B1}"/>
                    </a:ext>
                  </a:extLst>
                </p:cNvPr>
                <p:cNvSpPr txBox="1"/>
                <p:nvPr/>
              </p:nvSpPr>
              <p:spPr>
                <a:xfrm>
                  <a:off x="8517640" y="1231595"/>
                  <a:ext cx="1173526"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oMath>
                    </m:oMathPara>
                  </a14:m>
                  <a:endParaRPr lang="en-US" sz="3200" dirty="0"/>
                </a:p>
              </p:txBody>
            </p:sp>
          </mc:Choice>
          <mc:Fallback>
            <p:sp>
              <p:nvSpPr>
                <p:cNvPr id="43" name="TextBox 42">
                  <a:extLst>
                    <a:ext uri="{FF2B5EF4-FFF2-40B4-BE49-F238E27FC236}">
                      <a16:creationId xmlns:a16="http://schemas.microsoft.com/office/drawing/2014/main" id="{5FB80F50-512A-3FF9-70DD-3F222130A3B1}"/>
                    </a:ext>
                  </a:extLst>
                </p:cNvPr>
                <p:cNvSpPr txBox="1">
                  <a:spLocks noRot="1" noChangeAspect="1" noMove="1" noResize="1" noEditPoints="1" noAdjustHandles="1" noChangeArrowheads="1" noChangeShapeType="1" noTextEdit="1"/>
                </p:cNvSpPr>
                <p:nvPr/>
              </p:nvSpPr>
              <p:spPr>
                <a:xfrm>
                  <a:off x="8517640" y="1231595"/>
                  <a:ext cx="1173526" cy="64819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39C4578C-2928-62CF-CF37-55C7F0CBC567}"/>
                    </a:ext>
                  </a:extLst>
                </p:cNvPr>
                <p:cNvSpPr txBox="1"/>
                <p:nvPr/>
              </p:nvSpPr>
              <p:spPr>
                <a:xfrm>
                  <a:off x="9998737" y="1231595"/>
                  <a:ext cx="1163908"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oMath>
                    </m:oMathPara>
                  </a14:m>
                  <a:endParaRPr lang="en-US" sz="3200" dirty="0"/>
                </a:p>
              </p:txBody>
            </p:sp>
          </mc:Choice>
          <mc:Fallback>
            <p:sp>
              <p:nvSpPr>
                <p:cNvPr id="44" name="TextBox 43">
                  <a:extLst>
                    <a:ext uri="{FF2B5EF4-FFF2-40B4-BE49-F238E27FC236}">
                      <a16:creationId xmlns:a16="http://schemas.microsoft.com/office/drawing/2014/main" id="{39C4578C-2928-62CF-CF37-55C7F0CBC567}"/>
                    </a:ext>
                  </a:extLst>
                </p:cNvPr>
                <p:cNvSpPr txBox="1">
                  <a:spLocks noRot="1" noChangeAspect="1" noMove="1" noResize="1" noEditPoints="1" noAdjustHandles="1" noChangeArrowheads="1" noChangeShapeType="1" noTextEdit="1"/>
                </p:cNvSpPr>
                <p:nvPr/>
              </p:nvSpPr>
              <p:spPr>
                <a:xfrm>
                  <a:off x="9998737" y="1231595"/>
                  <a:ext cx="1163908" cy="648191"/>
                </a:xfrm>
                <a:prstGeom prst="rect">
                  <a:avLst/>
                </a:prstGeom>
                <a:blipFill>
                  <a:blip r:embed="rId13"/>
                  <a:stretch>
                    <a:fillRect/>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BE35BEC3-0968-574B-C62B-7D30E3373345}"/>
              </a:ext>
            </a:extLst>
          </p:cNvPr>
          <p:cNvSpPr txBox="1"/>
          <p:nvPr/>
        </p:nvSpPr>
        <p:spPr>
          <a:xfrm>
            <a:off x="4172782" y="3029224"/>
            <a:ext cx="3846438" cy="461665"/>
          </a:xfrm>
          <a:prstGeom prst="rect">
            <a:avLst/>
          </a:prstGeom>
          <a:noFill/>
        </p:spPr>
        <p:txBody>
          <a:bodyPr wrap="none" rtlCol="0">
            <a:spAutoFit/>
          </a:bodyPr>
          <a:lstStyle/>
          <a:p>
            <a:pPr algn="ctr"/>
            <a:r>
              <a:rPr lang="en-US" sz="2400" dirty="0"/>
              <a:t>So that after the map we find</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61C2FE6-78F7-E613-2980-CA188C49A143}"/>
                  </a:ext>
                </a:extLst>
              </p:cNvPr>
              <p:cNvSpPr txBox="1"/>
              <p:nvPr/>
            </p:nvSpPr>
            <p:spPr>
              <a:xfrm>
                <a:off x="3956215" y="5519168"/>
                <a:ext cx="4279569" cy="900952"/>
              </a:xfrm>
              <a:prstGeom prst="rect">
                <a:avLst/>
              </a:prstGeom>
              <a:noFill/>
            </p:spPr>
            <p:txBody>
              <a:bodyPr wrap="none" rtlCol="0">
                <a:spAutoFit/>
              </a:bodyPr>
              <a:lstStyle/>
              <a:p>
                <a:r>
                  <a:rPr lang="en-US" sz="3600" b="0" dirty="0"/>
                  <a:t>But </a:t>
                </a:r>
                <a14:m>
                  <m:oMath xmlns:m="http://schemas.openxmlformats.org/officeDocument/2006/math">
                    <m:r>
                      <a:rPr lang="en-US" sz="3600" b="0" i="1" smtClean="0">
                        <a:latin typeface="Cambria Math" panose="02040503050406030204" pitchFamily="18" charset="0"/>
                      </a:rPr>
                      <m:t>𝜆</m:t>
                    </m:r>
                    <m:r>
                      <a:rPr lang="en-US" sz="3600" b="0" i="1" smtClean="0">
                        <a:latin typeface="Cambria Math" panose="02040503050406030204" pitchFamily="18" charset="0"/>
                      </a:rPr>
                      <m:t>→∞ ⇒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ℏ</m:t>
                        </m:r>
                      </m:num>
                      <m:den>
                        <m:r>
                          <a:rPr lang="en-US" sz="3600" b="0" i="1" smtClean="0">
                            <a:latin typeface="Cambria Math" panose="02040503050406030204" pitchFamily="18" charset="0"/>
                          </a:rPr>
                          <m:t>𝜆</m:t>
                        </m:r>
                      </m:den>
                    </m:f>
                    <m:r>
                      <a:rPr lang="en-US" sz="3600" b="0" i="1" smtClean="0">
                        <a:latin typeface="Cambria Math" panose="02040503050406030204" pitchFamily="18" charset="0"/>
                      </a:rPr>
                      <m:t>→0</m:t>
                    </m:r>
                  </m:oMath>
                </a14:m>
                <a:r>
                  <a:rPr lang="en-US" sz="3600" dirty="0"/>
                  <a:t> </a:t>
                </a:r>
              </a:p>
            </p:txBody>
          </p:sp>
        </mc:Choice>
        <mc:Fallback>
          <p:sp>
            <p:nvSpPr>
              <p:cNvPr id="45" name="TextBox 44">
                <a:extLst>
                  <a:ext uri="{FF2B5EF4-FFF2-40B4-BE49-F238E27FC236}">
                    <a16:creationId xmlns:a16="http://schemas.microsoft.com/office/drawing/2014/main" id="{061C2FE6-78F7-E613-2980-CA188C49A143}"/>
                  </a:ext>
                </a:extLst>
              </p:cNvPr>
              <p:cNvSpPr txBox="1">
                <a:spLocks noRot="1" noChangeAspect="1" noMove="1" noResize="1" noEditPoints="1" noAdjustHandles="1" noChangeArrowheads="1" noChangeShapeType="1" noTextEdit="1"/>
              </p:cNvSpPr>
              <p:nvPr/>
            </p:nvSpPr>
            <p:spPr>
              <a:xfrm>
                <a:off x="3956215" y="5519168"/>
                <a:ext cx="4279569" cy="900952"/>
              </a:xfrm>
              <a:prstGeom prst="rect">
                <a:avLst/>
              </a:prstGeom>
              <a:blipFill>
                <a:blip r:embed="rId14"/>
                <a:stretch>
                  <a:fillRect l="-4416" b="-12162"/>
                </a:stretch>
              </a:blipFill>
            </p:spPr>
            <p:txBody>
              <a:bodyPr/>
              <a:lstStyle/>
              <a:p>
                <a:r>
                  <a:rPr lang="en-US">
                    <a:noFill/>
                  </a:rPr>
                  <a:t> </a:t>
                </a:r>
              </a:p>
            </p:txBody>
          </p:sp>
        </mc:Fallback>
      </mc:AlternateContent>
    </p:spTree>
    <p:extLst>
      <p:ext uri="{BB962C8B-B14F-4D97-AF65-F5344CB8AC3E}">
        <p14:creationId xmlns:p14="http://schemas.microsoft.com/office/powerpoint/2010/main" val="21573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3" grpId="0"/>
      <p:bldP spid="40" grpId="0"/>
      <p:bldP spid="42" grpId="0"/>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79F4-20D7-78CC-70C9-E497432A889C}"/>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229687F3-B712-EF84-E4BC-405B977085F8}"/>
              </a:ext>
            </a:extLst>
          </p:cNvPr>
          <p:cNvGraphicFramePr>
            <a:graphicFrameLocks noGrp="1"/>
          </p:cNvGraphicFramePr>
          <p:nvPr>
            <p:extLst>
              <p:ext uri="{D42A27DB-BD31-4B8C-83A1-F6EECF244321}">
                <p14:modId xmlns:p14="http://schemas.microsoft.com/office/powerpoint/2010/main" val="3835972083"/>
              </p:ext>
            </p:extLst>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0A132DCF-3983-A5CB-62F2-E824B2AC52F5}"/>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749DCD-D9A5-EA68-04ED-F7B900D96CB9}"/>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6F1FA267-63DA-4312-6AF5-216A42B626EC}"/>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755AA77-ADC7-CC51-72C4-A30641F7ED1A}"/>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ABB359C-8913-CDC5-18E9-DEDB670CDF6F}"/>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5FBB8F-AFAC-7E40-22B3-F24298CB56DD}"/>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81DA064-2989-9A97-2488-9DF506FDDD35}"/>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C2472C7F-AC81-94F3-2482-F88DF82AA88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1D133685-CE47-0235-96B0-B3170DC1C92C}"/>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84538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E1C6-6498-F6DF-B43D-F3B845D7CA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07E476-98FB-5539-6E84-D084C5C47087}"/>
              </a:ext>
            </a:extLst>
          </p:cNvPr>
          <p:cNvSpPr txBox="1"/>
          <p:nvPr/>
        </p:nvSpPr>
        <p:spPr>
          <a:xfrm>
            <a:off x="8052513" y="5444290"/>
            <a:ext cx="1110689" cy="369332"/>
          </a:xfrm>
          <a:prstGeom prst="rect">
            <a:avLst/>
          </a:prstGeom>
          <a:noFill/>
        </p:spPr>
        <p:txBody>
          <a:bodyPr wrap="none" rtlCol="0">
            <a:spAutoFit/>
          </a:bodyPr>
          <a:lstStyle/>
          <a:p>
            <a:r>
              <a:rPr lang="en-US" dirty="0"/>
              <a:t>Meatballs</a:t>
            </a:r>
          </a:p>
        </p:txBody>
      </p:sp>
      <p:pic>
        <p:nvPicPr>
          <p:cNvPr id="4" name="ItDoesntMatter">
            <a:hlinkClick r:id="" action="ppaction://media"/>
            <a:extLst>
              <a:ext uri="{FF2B5EF4-FFF2-40B4-BE49-F238E27FC236}">
                <a16:creationId xmlns:a16="http://schemas.microsoft.com/office/drawing/2014/main" id="{BA430C82-00FE-4994-CC08-5F6BB3F576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87" y="656010"/>
            <a:ext cx="8512496" cy="4788280"/>
          </a:xfrm>
          <a:prstGeom prst="rect">
            <a:avLst/>
          </a:prstGeom>
        </p:spPr>
      </p:pic>
    </p:spTree>
    <p:extLst>
      <p:ext uri="{BB962C8B-B14F-4D97-AF65-F5344CB8AC3E}">
        <p14:creationId xmlns:p14="http://schemas.microsoft.com/office/powerpoint/2010/main" val="2488789962"/>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65C9-E530-17A1-628B-241C27204185}"/>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6C0ED18F-AE57-3036-E222-3AA058C146A3}"/>
              </a:ext>
            </a:extLst>
          </p:cNvPr>
          <p:cNvGraphicFramePr>
            <a:graphicFrameLocks noGrp="1"/>
          </p:cNvGraphicFramePr>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4F480F87-F82F-4739-6A7D-616F4CDE5587}"/>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6EFFFCA-5A7A-740B-CAA0-333183608C5B}"/>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9A43F6F7-465E-4AB0-CBB1-7612F31ECACE}"/>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0C96FA6-DC5D-0613-ED9F-5C1869C856E8}"/>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DFAD28-F4D6-99A2-5C82-8D581B5F69D3}"/>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A229D1-683D-877A-1AE5-74361085F64C}"/>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5D3338A-0596-5CEF-72CD-04FD75F8FA40}"/>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A6053EA1-8B29-1940-5CB1-709BF7E6365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CD7D035F-5383-3AF2-E3D6-76C757536171}"/>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2836075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F0E9-99E4-9292-EFF8-43ACE4D5F7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0DA920-733D-B6EE-B484-93942EFA688B}"/>
              </a:ext>
            </a:extLst>
          </p:cNvPr>
          <p:cNvSpPr txBox="1"/>
          <p:nvPr/>
        </p:nvSpPr>
        <p:spPr>
          <a:xfrm>
            <a:off x="676499" y="1404659"/>
            <a:ext cx="10839056" cy="2585323"/>
          </a:xfrm>
          <a:prstGeom prst="rect">
            <a:avLst/>
          </a:prstGeom>
          <a:noFill/>
        </p:spPr>
        <p:txBody>
          <a:bodyPr wrap="none" rtlCol="0">
            <a:spAutoFit/>
          </a:bodyPr>
          <a:lstStyle/>
          <a:p>
            <a:pPr algn="ctr"/>
            <a:r>
              <a:rPr lang="en-US" sz="6600" dirty="0"/>
              <a:t>Can we say the converse?</a:t>
            </a:r>
            <a:br>
              <a:rPr lang="en-US" sz="6600" dirty="0"/>
            </a:br>
            <a:r>
              <a:rPr lang="en-US" sz="4800" dirty="0"/>
              <a:t>That quantization is putting</a:t>
            </a:r>
            <a:br>
              <a:rPr lang="en-US" sz="4800" dirty="0"/>
            </a:br>
            <a:r>
              <a:rPr lang="en-US" sz="4800" dirty="0"/>
              <a:t>a low entropy bound on a classical theory?</a:t>
            </a:r>
          </a:p>
        </p:txBody>
      </p:sp>
    </p:spTree>
    <p:extLst>
      <p:ext uri="{BB962C8B-B14F-4D97-AF65-F5344CB8AC3E}">
        <p14:creationId xmlns:p14="http://schemas.microsoft.com/office/powerpoint/2010/main" val="2127276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7C59CC-2D56-4592-CB42-3A62A4936EF5}"/>
              </a:ext>
            </a:extLst>
          </p:cNvPr>
          <p:cNvSpPr txBox="1"/>
          <p:nvPr/>
        </p:nvSpPr>
        <p:spPr>
          <a:xfrm>
            <a:off x="1090705" y="3785228"/>
            <a:ext cx="7759254" cy="2308324"/>
          </a:xfrm>
          <a:prstGeom prst="rect">
            <a:avLst/>
          </a:prstGeom>
          <a:noFill/>
        </p:spPr>
        <p:txBody>
          <a:bodyPr wrap="square" rtlCol="0">
            <a:spAutoFit/>
          </a:bodyPr>
          <a:lstStyle/>
          <a:p>
            <a:pPr algn="ctr"/>
            <a:r>
              <a:rPr lang="en-US" sz="4800" dirty="0">
                <a:solidFill>
                  <a:schemeClr val="accent6">
                    <a:lumMod val="75000"/>
                  </a:schemeClr>
                </a:solidFill>
              </a:rPr>
              <a:t>Quantizing a classical theory means putting a lower bound on the entropy</a:t>
            </a:r>
          </a:p>
        </p:txBody>
      </p:sp>
      <p:sp>
        <p:nvSpPr>
          <p:cNvPr id="3" name="TextBox 2">
            <a:extLst>
              <a:ext uri="{FF2B5EF4-FFF2-40B4-BE49-F238E27FC236}">
                <a16:creationId xmlns:a16="http://schemas.microsoft.com/office/drawing/2014/main" id="{2CD087FE-FE9C-0ECA-404A-F7C9C3558A53}"/>
              </a:ext>
            </a:extLst>
          </p:cNvPr>
          <p:cNvSpPr txBox="1"/>
          <p:nvPr/>
        </p:nvSpPr>
        <p:spPr>
          <a:xfrm>
            <a:off x="449827" y="361012"/>
            <a:ext cx="11304638" cy="1077218"/>
          </a:xfrm>
          <a:prstGeom prst="rect">
            <a:avLst/>
          </a:prstGeom>
          <a:noFill/>
        </p:spPr>
        <p:txBody>
          <a:bodyPr wrap="square" rtlCol="0">
            <a:spAutoFit/>
          </a:bodyPr>
          <a:lstStyle/>
          <a:p>
            <a:r>
              <a:rPr lang="en-US" sz="3200" dirty="0"/>
              <a:t>Suppose we ask for a theory with an entropic lower bound</a:t>
            </a:r>
            <a:br>
              <a:rPr lang="en-US" sz="3200" dirty="0"/>
            </a:br>
            <a:r>
              <a:rPr lang="en-US" sz="3200" dirty="0"/>
              <a:t>that recovers the classical one at high entropy</a:t>
            </a:r>
          </a:p>
        </p:txBody>
      </p:sp>
      <p:sp>
        <p:nvSpPr>
          <p:cNvPr id="4" name="TextBox 3">
            <a:extLst>
              <a:ext uri="{FF2B5EF4-FFF2-40B4-BE49-F238E27FC236}">
                <a16:creationId xmlns:a16="http://schemas.microsoft.com/office/drawing/2014/main" id="{DA242283-72CD-E517-4B16-4025C6BBFF0D}"/>
              </a:ext>
            </a:extLst>
          </p:cNvPr>
          <p:cNvSpPr txBox="1"/>
          <p:nvPr/>
        </p:nvSpPr>
        <p:spPr>
          <a:xfrm>
            <a:off x="3342041" y="1943941"/>
            <a:ext cx="5507918" cy="830997"/>
          </a:xfrm>
          <a:prstGeom prst="rect">
            <a:avLst/>
          </a:prstGeom>
          <a:noFill/>
        </p:spPr>
        <p:txBody>
          <a:bodyPr wrap="none" rtlCol="0">
            <a:spAutoFit/>
          </a:bodyPr>
          <a:lstStyle/>
          <a:p>
            <a:r>
              <a:rPr lang="en-US" sz="4800" dirty="0">
                <a:solidFill>
                  <a:srgbClr val="C00000"/>
                </a:solidFill>
              </a:rPr>
              <a:t>Only one way to do it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672C512-A133-E66B-AFE3-5379AACC31B2}"/>
                  </a:ext>
                </a:extLst>
              </p:cNvPr>
              <p:cNvSpPr txBox="1"/>
              <p:nvPr/>
            </p:nvSpPr>
            <p:spPr>
              <a:xfrm>
                <a:off x="7097560" y="2442900"/>
                <a:ext cx="3337388" cy="1168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e>
                      </m:d>
                      <m:r>
                        <a:rPr lang="en-US" sz="3600" b="0" i="1" smtClean="0">
                          <a:latin typeface="Cambria Math" panose="02040503050406030204" pitchFamily="18" charset="0"/>
                          <a:ea typeface="Cambria Math" panose="02040503050406030204" pitchFamily="18" charset="0"/>
                        </a:rPr>
                        <m:t>⟶</m:t>
                      </m:r>
                      <m:f>
                        <m:fPr>
                          <m:ctrlPr>
                            <a:rPr lang="en-US" sz="3600" b="0" i="1" smtClean="0">
                              <a:latin typeface="Cambria Math" panose="02040503050406030204" pitchFamily="18" charset="0"/>
                              <a:ea typeface="Cambria Math" panose="02040503050406030204" pitchFamily="18" charset="0"/>
                            </a:rPr>
                          </m:ctrlPr>
                        </m:fPr>
                        <m:num>
                          <m:d>
                            <m:dPr>
                              <m:begChr m:val="["/>
                              <m:endChr m:val="]"/>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𝐴</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𝐵</m:t>
                              </m:r>
                            </m:e>
                          </m:d>
                        </m:num>
                        <m:den>
                          <m:r>
                            <a:rPr lang="en-US" sz="3600" b="0" i="1" smtClean="0">
                              <a:latin typeface="Cambria Math" panose="02040503050406030204" pitchFamily="18" charset="0"/>
                              <a:ea typeface="Cambria Math" panose="02040503050406030204" pitchFamily="18" charset="0"/>
                            </a:rPr>
                            <m:t>𝚤</m:t>
                          </m:r>
                          <m:r>
                            <a:rPr lang="en-US" sz="3600" b="0" i="1" smtClean="0">
                              <a:latin typeface="Cambria Math" panose="02040503050406030204" pitchFamily="18" charset="0"/>
                              <a:ea typeface="Cambria Math" panose="02040503050406030204" pitchFamily="18" charset="0"/>
                            </a:rPr>
                            <m:t>ℏ</m:t>
                          </m:r>
                        </m:den>
                      </m:f>
                    </m:oMath>
                  </m:oMathPara>
                </a14:m>
                <a:endParaRPr lang="en-US" sz="3600" dirty="0"/>
              </a:p>
            </p:txBody>
          </p:sp>
        </mc:Choice>
        <mc:Fallback>
          <p:sp>
            <p:nvSpPr>
              <p:cNvPr id="5" name="TextBox 4">
                <a:extLst>
                  <a:ext uri="{FF2B5EF4-FFF2-40B4-BE49-F238E27FC236}">
                    <a16:creationId xmlns:a16="http://schemas.microsoft.com/office/drawing/2014/main" id="{6672C512-A133-E66B-AFE3-5379AACC31B2}"/>
                  </a:ext>
                </a:extLst>
              </p:cNvPr>
              <p:cNvSpPr txBox="1">
                <a:spLocks noRot="1" noChangeAspect="1" noMove="1" noResize="1" noEditPoints="1" noAdjustHandles="1" noChangeArrowheads="1" noChangeShapeType="1" noTextEdit="1"/>
              </p:cNvSpPr>
              <p:nvPr/>
            </p:nvSpPr>
            <p:spPr>
              <a:xfrm>
                <a:off x="7097560" y="2442900"/>
                <a:ext cx="3337388" cy="11686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6D4C64C-F13C-9003-E996-F0C9FCF46043}"/>
              </a:ext>
            </a:extLst>
          </p:cNvPr>
          <p:cNvSpPr txBox="1"/>
          <p:nvPr/>
        </p:nvSpPr>
        <p:spPr>
          <a:xfrm>
            <a:off x="1677643" y="1471675"/>
            <a:ext cx="8836714" cy="369332"/>
          </a:xfrm>
          <a:prstGeom prst="rect">
            <a:avLst/>
          </a:prstGeom>
          <a:noFill/>
        </p:spPr>
        <p:txBody>
          <a:bodyPr wrap="none" rtlCol="0">
            <a:spAutoFit/>
          </a:bodyPr>
          <a:lstStyle/>
          <a:p>
            <a:r>
              <a:rPr lang="en-US" dirty="0"/>
              <a:t>Moyal bracket is the unique one-parameter Lie-algebraic deformation of the Poisson bracket</a:t>
            </a:r>
          </a:p>
        </p:txBody>
      </p:sp>
      <p:sp>
        <p:nvSpPr>
          <p:cNvPr id="7" name="TextBox 6">
            <a:extLst>
              <a:ext uri="{FF2B5EF4-FFF2-40B4-BE49-F238E27FC236}">
                <a16:creationId xmlns:a16="http://schemas.microsoft.com/office/drawing/2014/main" id="{F8DAD424-0D1C-73FC-06D4-FB83214B3B38}"/>
              </a:ext>
            </a:extLst>
          </p:cNvPr>
          <p:cNvSpPr txBox="1"/>
          <p:nvPr/>
        </p:nvSpPr>
        <p:spPr>
          <a:xfrm>
            <a:off x="2499851" y="2769805"/>
            <a:ext cx="7307827" cy="830997"/>
          </a:xfrm>
          <a:prstGeom prst="rect">
            <a:avLst/>
          </a:prstGeom>
          <a:noFill/>
        </p:spPr>
        <p:txBody>
          <a:bodyPr wrap="square" rtlCol="0">
            <a:spAutoFit/>
          </a:bodyPr>
          <a:lstStyle/>
          <a:p>
            <a:r>
              <a:rPr lang="en-US" sz="2400" dirty="0"/>
              <a:t>Dirac’s correspondence</a:t>
            </a:r>
            <a:br>
              <a:rPr lang="en-US" sz="2400" dirty="0"/>
            </a:br>
            <a:r>
              <a:rPr lang="en-US" sz="2400" dirty="0"/>
              <a:t>principle</a:t>
            </a:r>
          </a:p>
        </p:txBody>
      </p:sp>
    </p:spTree>
    <p:extLst>
      <p:ext uri="{BB962C8B-B14F-4D97-AF65-F5344CB8AC3E}">
        <p14:creationId xmlns:p14="http://schemas.microsoft.com/office/powerpoint/2010/main" val="34536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82866-4529-965E-A3D8-7BE7D0A4EB12}"/>
                  </a:ext>
                </a:extLst>
              </p:cNvPr>
              <p:cNvSpPr>
                <a:spLocks noGrp="1"/>
              </p:cNvSpPr>
              <p:nvPr>
                <p:ph idx="1"/>
              </p:nvPr>
            </p:nvSpPr>
            <p:spPr>
              <a:xfrm>
                <a:off x="103955" y="1237598"/>
                <a:ext cx="11984090" cy="5381746"/>
              </a:xfrm>
            </p:spPr>
            <p:txBody>
              <a:bodyPr/>
              <a:lstStyle/>
              <a:p>
                <a:r>
                  <a:rPr lang="en-US" dirty="0"/>
                  <a:t>Logic of experimental verifiability </a:t>
                </a:r>
                <a14:m>
                  <m:oMath xmlns:m="http://schemas.openxmlformats.org/officeDocument/2006/math">
                    <m:r>
                      <a:rPr lang="en-US" b="0" i="1" smtClean="0">
                        <a:latin typeface="Cambria Math" panose="02040503050406030204" pitchFamily="18" charset="0"/>
                      </a:rPr>
                      <m:t>⇒</m:t>
                    </m:r>
                  </m:oMath>
                </a14:m>
                <a:r>
                  <a:rPr lang="en-US" dirty="0"/>
                  <a:t> topologies and </a:t>
                </a:r>
                <a14:m>
                  <m:oMath xmlns:m="http://schemas.openxmlformats.org/officeDocument/2006/math">
                    <m:r>
                      <a:rPr lang="en-US" b="0" i="1" smtClean="0">
                        <a:latin typeface="Cambria Math" panose="02040503050406030204" pitchFamily="18" charset="0"/>
                      </a:rPr>
                      <m:t>𝜎</m:t>
                    </m:r>
                  </m:oMath>
                </a14:m>
                <a:r>
                  <a:rPr lang="en-US" dirty="0"/>
                  <a:t>-algebras</a:t>
                </a:r>
              </a:p>
              <a:p>
                <a:r>
                  <a:rPr lang="en-US" dirty="0"/>
                  <a:t>Real valued quantities recovered from a metrological model</a:t>
                </a:r>
              </a:p>
              <a:p>
                <a:r>
                  <a:rPr lang="en-US" dirty="0"/>
                  <a:t>Variability of elements within an ensemble </a:t>
                </a:r>
                <a14:m>
                  <m:oMath xmlns:m="http://schemas.openxmlformats.org/officeDocument/2006/math">
                    <m:r>
                      <a:rPr lang="en-US" b="0" i="1" smtClean="0">
                        <a:latin typeface="Cambria Math" panose="02040503050406030204" pitchFamily="18" charset="0"/>
                      </a:rPr>
                      <m:t>⇒</m:t>
                    </m:r>
                  </m:oMath>
                </a14:m>
                <a:r>
                  <a:rPr lang="en-US" dirty="0"/>
                  <a:t> entropy</a:t>
                </a:r>
              </a:p>
              <a:p>
                <a:r>
                  <a:rPr lang="en-US" dirty="0"/>
                  <a:t>Geometric structures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entropic structures</a:t>
                </a:r>
              </a:p>
              <a:p>
                <a:r>
                  <a:rPr lang="en-US" dirty="0"/>
                  <a:t>Invariance of entropy across observers </a:t>
                </a:r>
                <a14:m>
                  <m:oMath xmlns:m="http://schemas.openxmlformats.org/officeDocument/2006/math">
                    <m:r>
                      <a:rPr lang="en-US" i="1">
                        <a:latin typeface="Cambria Math" panose="02040503050406030204" pitchFamily="18" charset="0"/>
                      </a:rPr>
                      <m:t>⇒</m:t>
                    </m:r>
                  </m:oMath>
                </a14:m>
                <a:r>
                  <a:rPr lang="en-US" dirty="0"/>
                  <a:t> symplectic structure</a:t>
                </a:r>
              </a:p>
              <a:p>
                <a:r>
                  <a:rPr lang="en-US" dirty="0"/>
                  <a:t>Determinism/reversibility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conservation of entropy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Hamiltonian evolution</a:t>
                </a:r>
              </a:p>
              <a:p>
                <a:r>
                  <a:rPr lang="en-US" dirty="0"/>
                  <a:t>Geometric and physical interpretation of the action principle</a:t>
                </a:r>
              </a:p>
              <a:p>
                <a:pPr lvl="1"/>
                <a:r>
                  <a:rPr lang="en-US" dirty="0"/>
                  <a:t>Action is the line integral of the vector potential of the flow of states</a:t>
                </a:r>
              </a:p>
              <a:p>
                <a:r>
                  <a:rPr lang="en-US" dirty="0"/>
                  <a:t>Statistical mixing </a:t>
                </a:r>
                <a14:m>
                  <m:oMath xmlns:m="http://schemas.openxmlformats.org/officeDocument/2006/math">
                    <m:r>
                      <a:rPr lang="en-US" b="0" i="1" smtClean="0">
                        <a:latin typeface="Cambria Math" panose="02040503050406030204" pitchFamily="18" charset="0"/>
                      </a:rPr>
                      <m:t>⇒</m:t>
                    </m:r>
                  </m:oMath>
                </a14:m>
                <a:r>
                  <a:rPr lang="en-US" dirty="0"/>
                  <a:t> all linear structure in physics</a:t>
                </a:r>
              </a:p>
              <a:p>
                <a:r>
                  <a:rPr lang="en-US" dirty="0"/>
                  <a:t>…</a:t>
                </a:r>
              </a:p>
            </p:txBody>
          </p:sp>
        </mc:Choice>
        <mc:Fallback xmlns="">
          <p:sp>
            <p:nvSpPr>
              <p:cNvPr id="3" name="Content Placeholder 2">
                <a:extLst>
                  <a:ext uri="{FF2B5EF4-FFF2-40B4-BE49-F238E27FC236}">
                    <a16:creationId xmlns:a16="http://schemas.microsoft.com/office/drawing/2014/main" id="{5B082866-4529-965E-A3D8-7BE7D0A4EB12}"/>
                  </a:ext>
                </a:extLst>
              </p:cNvPr>
              <p:cNvSpPr>
                <a:spLocks noGrp="1" noRot="1" noChangeAspect="1" noMove="1" noResize="1" noEditPoints="1" noAdjustHandles="1" noChangeArrowheads="1" noChangeShapeType="1" noTextEdit="1"/>
              </p:cNvSpPr>
              <p:nvPr>
                <p:ph idx="1"/>
              </p:nvPr>
            </p:nvSpPr>
            <p:spPr>
              <a:xfrm>
                <a:off x="103955" y="1237598"/>
                <a:ext cx="11984090" cy="5381746"/>
              </a:xfrm>
              <a:blipFill>
                <a:blip r:embed="rId2"/>
                <a:stretch>
                  <a:fillRect l="-916" t="-18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720805-A83F-F7E6-0DBA-C8E039FF2336}"/>
              </a:ext>
            </a:extLst>
          </p:cNvPr>
          <p:cNvSpPr txBox="1"/>
          <p:nvPr/>
        </p:nvSpPr>
        <p:spPr>
          <a:xfrm>
            <a:off x="204675" y="173341"/>
            <a:ext cx="11773965" cy="1077218"/>
          </a:xfrm>
          <a:prstGeom prst="rect">
            <a:avLst/>
          </a:prstGeom>
          <a:noFill/>
        </p:spPr>
        <p:txBody>
          <a:bodyPr wrap="square" rtlCol="0">
            <a:spAutoFit/>
          </a:bodyPr>
          <a:lstStyle/>
          <a:p>
            <a:r>
              <a:rPr lang="en-US" sz="3200" b="1" dirty="0"/>
              <a:t>Assumptions of Physics: </a:t>
            </a:r>
            <a:r>
              <a:rPr lang="en-US" sz="3200" dirty="0"/>
              <a:t>find a minimal set of physical assumptions from which the physical laws can be rigorously rederived</a:t>
            </a:r>
          </a:p>
        </p:txBody>
      </p:sp>
    </p:spTree>
    <p:extLst>
      <p:ext uri="{BB962C8B-B14F-4D97-AF65-F5344CB8AC3E}">
        <p14:creationId xmlns:p14="http://schemas.microsoft.com/office/powerpoint/2010/main" val="2668986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D0B7-B8D3-B896-655C-663EE3682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8A2EE-6C19-CE05-D249-278AE359C014}"/>
              </a:ext>
            </a:extLst>
          </p:cNvPr>
          <p:cNvSpPr>
            <a:spLocks noGrp="1"/>
          </p:cNvSpPr>
          <p:nvPr>
            <p:ph type="title"/>
          </p:nvPr>
        </p:nvSpPr>
        <p:spPr/>
        <p:txBody>
          <a:bodyPr/>
          <a:lstStyle/>
          <a:p>
            <a:r>
              <a:rPr lang="en-US" dirty="0"/>
              <a:t>More about our project</a:t>
            </a:r>
          </a:p>
        </p:txBody>
      </p:sp>
      <p:sp>
        <p:nvSpPr>
          <p:cNvPr id="3" name="Content Placeholder 2">
            <a:extLst>
              <a:ext uri="{FF2B5EF4-FFF2-40B4-BE49-F238E27FC236}">
                <a16:creationId xmlns:a16="http://schemas.microsoft.com/office/drawing/2014/main" id="{63F0E938-1FE0-4A24-7D1C-A779C7B25DC4}"/>
              </a:ext>
            </a:extLst>
          </p:cNvPr>
          <p:cNvSpPr>
            <a:spLocks noGrp="1"/>
          </p:cNvSpPr>
          <p:nvPr>
            <p:ph idx="1"/>
          </p:nvPr>
        </p:nvSpPr>
        <p:spPr/>
        <p:txBody>
          <a:bodyPr>
            <a:normAutofit/>
          </a:bodyPr>
          <a:lstStyle/>
          <a:p>
            <a:r>
              <a:rPr lang="en-US" dirty="0"/>
              <a:t>Project website</a:t>
            </a:r>
          </a:p>
          <a:p>
            <a:pPr lvl="1"/>
            <a:r>
              <a:rPr lang="en-US" dirty="0">
                <a:hlinkClick r:id="rId2"/>
              </a:rPr>
              <a:t>https://assumptionsofphysics.org</a:t>
            </a:r>
            <a:r>
              <a:rPr lang="en-US" dirty="0"/>
              <a:t> for papers, presentations, …</a:t>
            </a:r>
          </a:p>
          <a:p>
            <a:pPr lvl="1"/>
            <a:r>
              <a:rPr lang="en-US" dirty="0">
                <a:hlinkClick r:id="rId3"/>
              </a:rPr>
              <a:t>https://assumptionsofphysics.org/book</a:t>
            </a:r>
            <a:r>
              <a:rPr lang="en-US" dirty="0"/>
              <a:t> for our open access book</a:t>
            </a:r>
            <a:br>
              <a:rPr lang="en-US" dirty="0"/>
            </a:br>
            <a:r>
              <a:rPr lang="en-US" dirty="0"/>
              <a:t>(updated every few years with new results) </a:t>
            </a:r>
          </a:p>
          <a:p>
            <a:r>
              <a:rPr lang="en-US" dirty="0"/>
              <a:t>YouTube channels</a:t>
            </a:r>
          </a:p>
          <a:p>
            <a:pPr lvl="1"/>
            <a:r>
              <a:rPr lang="en-US" dirty="0">
                <a:hlinkClick r:id="rId4"/>
              </a:rPr>
              <a:t>https://www.youtube.com/@gcarcassi</a:t>
            </a:r>
            <a:br>
              <a:rPr lang="en-US" dirty="0"/>
            </a:br>
            <a:r>
              <a:rPr lang="en-US" dirty="0"/>
              <a:t>Videos with results and insights from the research</a:t>
            </a:r>
          </a:p>
          <a:p>
            <a:pPr lvl="1"/>
            <a:r>
              <a:rPr lang="en-US" dirty="0">
                <a:hlinkClick r:id="rId5"/>
              </a:rPr>
              <a:t>https://www.youtube.com/@AssumptionsofPhysicsResearch</a:t>
            </a:r>
            <a:br>
              <a:rPr lang="en-US" dirty="0"/>
            </a:br>
            <a:r>
              <a:rPr lang="en-US" dirty="0"/>
              <a:t>Research channel, with open questions and livestreamed work sessions</a:t>
            </a:r>
          </a:p>
          <a:p>
            <a:r>
              <a:rPr lang="en-US" dirty="0"/>
              <a:t>GitHub</a:t>
            </a:r>
          </a:p>
          <a:p>
            <a:pPr lvl="1"/>
            <a:r>
              <a:rPr lang="en-US" dirty="0">
                <a:hlinkClick r:id="rId6"/>
              </a:rPr>
              <a:t>https://github.com/assumptionsofphysics</a:t>
            </a:r>
            <a:br>
              <a:rPr lang="en-US" dirty="0"/>
            </a:br>
            <a:r>
              <a:rPr lang="en-US" dirty="0"/>
              <a:t>Book, research papers, slides for videos...</a:t>
            </a:r>
          </a:p>
        </p:txBody>
      </p:sp>
    </p:spTree>
    <p:extLst>
      <p:ext uri="{BB962C8B-B14F-4D97-AF65-F5344CB8AC3E}">
        <p14:creationId xmlns:p14="http://schemas.microsoft.com/office/powerpoint/2010/main" val="79211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AreTheRulesTemp">
            <a:hlinkClick r:id="" action="ppaction://media"/>
            <a:extLst>
              <a:ext uri="{FF2B5EF4-FFF2-40B4-BE49-F238E27FC236}">
                <a16:creationId xmlns:a16="http://schemas.microsoft.com/office/drawing/2014/main" id="{12A87FD0-4D06-BE7B-9D7B-C081DC136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058" y="411441"/>
            <a:ext cx="8704729" cy="4896410"/>
          </a:xfrm>
          <a:prstGeom prst="rect">
            <a:avLst/>
          </a:prstGeom>
        </p:spPr>
      </p:pic>
      <p:sp>
        <p:nvSpPr>
          <p:cNvPr id="3" name="TextBox 2">
            <a:extLst>
              <a:ext uri="{FF2B5EF4-FFF2-40B4-BE49-F238E27FC236}">
                <a16:creationId xmlns:a16="http://schemas.microsoft.com/office/drawing/2014/main" id="{A880D803-27E6-1682-A35B-20C3E7889F64}"/>
              </a:ext>
            </a:extLst>
          </p:cNvPr>
          <p:cNvSpPr txBox="1"/>
          <p:nvPr/>
        </p:nvSpPr>
        <p:spPr>
          <a:xfrm>
            <a:off x="6017236" y="5444290"/>
            <a:ext cx="3219023" cy="369332"/>
          </a:xfrm>
          <a:prstGeom prst="rect">
            <a:avLst/>
          </a:prstGeom>
          <a:noFill/>
        </p:spPr>
        <p:txBody>
          <a:bodyPr wrap="none" rtlCol="0">
            <a:spAutoFit/>
          </a:bodyPr>
          <a:lstStyle/>
          <a:p>
            <a:r>
              <a:rPr lang="en-US" dirty="0"/>
              <a:t>It’s Always Sunny in Philadelphia</a:t>
            </a:r>
          </a:p>
        </p:txBody>
      </p:sp>
    </p:spTree>
    <p:extLst>
      <p:ext uri="{BB962C8B-B14F-4D97-AF65-F5344CB8AC3E}">
        <p14:creationId xmlns:p14="http://schemas.microsoft.com/office/powerpoint/2010/main" val="65387544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37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664B2-2967-0B8A-7CA2-17F009E1CD4F}"/>
              </a:ext>
            </a:extLst>
          </p:cNvPr>
          <p:cNvPicPr>
            <a:picLocks noChangeAspect="1"/>
          </p:cNvPicPr>
          <p:nvPr/>
        </p:nvPicPr>
        <p:blipFill>
          <a:blip r:embed="rId2"/>
          <a:stretch>
            <a:fillRect/>
          </a:stretch>
        </p:blipFill>
        <p:spPr>
          <a:xfrm>
            <a:off x="647194" y="1161387"/>
            <a:ext cx="7324413" cy="4902459"/>
          </a:xfrm>
          <a:prstGeom prst="rect">
            <a:avLst/>
          </a:prstGeom>
        </p:spPr>
      </p:pic>
    </p:spTree>
    <p:extLst>
      <p:ext uri="{BB962C8B-B14F-4D97-AF65-F5344CB8AC3E}">
        <p14:creationId xmlns:p14="http://schemas.microsoft.com/office/powerpoint/2010/main" val="171408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B029B-0E3F-9ECC-74F0-92B16E780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16" y="1102510"/>
            <a:ext cx="5400582" cy="4143258"/>
          </a:xfrm>
          <a:prstGeom prst="rect">
            <a:avLst/>
          </a:prstGeom>
        </p:spPr>
      </p:pic>
      <p:sp>
        <p:nvSpPr>
          <p:cNvPr id="4" name="TextBox 3">
            <a:extLst>
              <a:ext uri="{FF2B5EF4-FFF2-40B4-BE49-F238E27FC236}">
                <a16:creationId xmlns:a16="http://schemas.microsoft.com/office/drawing/2014/main" id="{19C996A8-27BA-5C3E-58AF-DE114765BADD}"/>
              </a:ext>
            </a:extLst>
          </p:cNvPr>
          <p:cNvSpPr txBox="1"/>
          <p:nvPr/>
        </p:nvSpPr>
        <p:spPr>
          <a:xfrm>
            <a:off x="773616" y="593015"/>
            <a:ext cx="5493363" cy="461665"/>
          </a:xfrm>
          <a:prstGeom prst="rect">
            <a:avLst/>
          </a:prstGeom>
          <a:noFill/>
        </p:spPr>
        <p:txBody>
          <a:bodyPr wrap="none" rtlCol="0">
            <a:spAutoFit/>
          </a:bodyPr>
          <a:lstStyle/>
          <a:p>
            <a:r>
              <a:rPr lang="en-US" sz="2400" dirty="0"/>
              <a:t>Temperature/entropy curve for ideal gases</a:t>
            </a:r>
          </a:p>
        </p:txBody>
      </p:sp>
      <p:sp>
        <p:nvSpPr>
          <p:cNvPr id="7" name="TextBox 6">
            <a:extLst>
              <a:ext uri="{FF2B5EF4-FFF2-40B4-BE49-F238E27FC236}">
                <a16:creationId xmlns:a16="http://schemas.microsoft.com/office/drawing/2014/main" id="{75AB8881-68F0-F1C3-D3E0-8EE40B0D5EFC}"/>
              </a:ext>
            </a:extLst>
          </p:cNvPr>
          <p:cNvSpPr txBox="1"/>
          <p:nvPr/>
        </p:nvSpPr>
        <p:spPr>
          <a:xfrm>
            <a:off x="1174516" y="5662073"/>
            <a:ext cx="6303970" cy="1077218"/>
          </a:xfrm>
          <a:prstGeom prst="rect">
            <a:avLst/>
          </a:prstGeom>
          <a:noFill/>
        </p:spPr>
        <p:txBody>
          <a:bodyPr wrap="none" rtlCol="0">
            <a:spAutoFit/>
          </a:bodyPr>
          <a:lstStyle/>
          <a:p>
            <a:r>
              <a:rPr lang="en-US" sz="3200" dirty="0">
                <a:solidFill>
                  <a:srgbClr val="C00000"/>
                </a:solidFill>
              </a:rPr>
              <a:t>Classical mechanics allows arbitrarily</a:t>
            </a:r>
            <a:br>
              <a:rPr lang="en-US" sz="3200" dirty="0">
                <a:solidFill>
                  <a:srgbClr val="C00000"/>
                </a:solidFill>
              </a:rPr>
            </a:br>
            <a:r>
              <a:rPr lang="en-US" sz="3200" dirty="0">
                <a:solidFill>
                  <a:srgbClr val="C00000"/>
                </a:solidFill>
              </a:rPr>
              <a:t>large negative entropy!!!</a:t>
            </a:r>
          </a:p>
        </p:txBody>
      </p:sp>
      <p:grpSp>
        <p:nvGrpSpPr>
          <p:cNvPr id="35" name="Group 34">
            <a:extLst>
              <a:ext uri="{FF2B5EF4-FFF2-40B4-BE49-F238E27FC236}">
                <a16:creationId xmlns:a16="http://schemas.microsoft.com/office/drawing/2014/main" id="{30725A59-F1C1-A71B-0611-6C3AD60B2859}"/>
              </a:ext>
            </a:extLst>
          </p:cNvPr>
          <p:cNvGrpSpPr/>
          <p:nvPr/>
        </p:nvGrpSpPr>
        <p:grpSpPr>
          <a:xfrm>
            <a:off x="9203590" y="1220644"/>
            <a:ext cx="2214794" cy="2428303"/>
            <a:chOff x="9203590" y="1220644"/>
            <a:chExt cx="2214794" cy="2428303"/>
          </a:xfrm>
        </p:grpSpPr>
        <p:grpSp>
          <p:nvGrpSpPr>
            <p:cNvPr id="20" name="Group 19">
              <a:extLst>
                <a:ext uri="{FF2B5EF4-FFF2-40B4-BE49-F238E27FC236}">
                  <a16:creationId xmlns:a16="http://schemas.microsoft.com/office/drawing/2014/main" id="{585D3EBB-B5C4-D10C-EFEC-5EA87DA1C627}"/>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52E0CB-1A89-97EC-3609-FAFB0C717DDD}"/>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5183E8-1209-B308-8DB7-FBA16421C7EE}"/>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A96576B-22EB-7BB0-12EF-EFD4A701479D}"/>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889E0E-E66F-0C57-D90F-613A259E7BFE}"/>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62815AC-FB09-1BEE-DB89-F47F5E4C2A3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D6CE5E-85FA-6270-B829-D1BA27BA2C26}"/>
                  </a:ext>
                </a:extLst>
              </p:cNvPr>
              <p:cNvSpPr txBox="1"/>
              <p:nvPr/>
            </p:nvSpPr>
            <p:spPr>
              <a:xfrm>
                <a:off x="8052385" y="1642506"/>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27" name="TextBox 26">
                <a:extLst>
                  <a:ext uri="{FF2B5EF4-FFF2-40B4-BE49-F238E27FC236}">
                    <a16:creationId xmlns:a16="http://schemas.microsoft.com/office/drawing/2014/main" id="{0ED6CE5E-85FA-6270-B829-D1BA27BA2C26}"/>
                  </a:ext>
                </a:extLst>
              </p:cNvPr>
              <p:cNvSpPr txBox="1">
                <a:spLocks noRot="1" noChangeAspect="1" noMove="1" noResize="1" noEditPoints="1" noAdjustHandles="1" noChangeArrowheads="1" noChangeShapeType="1" noTextEdit="1"/>
              </p:cNvSpPr>
              <p:nvPr/>
            </p:nvSpPr>
            <p:spPr>
              <a:xfrm>
                <a:off x="8052385" y="1642506"/>
                <a:ext cx="1978042" cy="461665"/>
              </a:xfrm>
              <a:prstGeom prst="rect">
                <a:avLst/>
              </a:prstGeom>
              <a:blipFill>
                <a:blip r:embed="rId8"/>
                <a:stretch>
                  <a:fillRect b="-1710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28FCA2BB-7952-3336-0A2F-DA1731D95138}"/>
              </a:ext>
            </a:extLst>
          </p:cNvPr>
          <p:cNvSpPr txBox="1"/>
          <p:nvPr/>
        </p:nvSpPr>
        <p:spPr>
          <a:xfrm>
            <a:off x="7478486" y="3435529"/>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542306-498F-CB4E-929A-2B0B5A2FE06D}"/>
                  </a:ext>
                </a:extLst>
              </p:cNvPr>
              <p:cNvSpPr txBox="1"/>
              <p:nvPr/>
            </p:nvSpPr>
            <p:spPr>
              <a:xfrm>
                <a:off x="7696070" y="3804861"/>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B9542306-498F-CB4E-929A-2B0B5A2FE06D}"/>
                  </a:ext>
                </a:extLst>
              </p:cNvPr>
              <p:cNvSpPr txBox="1">
                <a:spLocks noRot="1" noChangeAspect="1" noMove="1" noResize="1" noEditPoints="1" noAdjustHandles="1" noChangeArrowheads="1" noChangeShapeType="1" noTextEdit="1"/>
              </p:cNvSpPr>
              <p:nvPr/>
            </p:nvSpPr>
            <p:spPr>
              <a:xfrm>
                <a:off x="7696070" y="3804861"/>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7CFCDEC-E23A-7EBE-E774-0361224765CD}"/>
              </a:ext>
            </a:extLst>
          </p:cNvPr>
          <p:cNvCxnSpPr>
            <a:cxnSpLocks/>
          </p:cNvCxnSpPr>
          <p:nvPr/>
        </p:nvCxnSpPr>
        <p:spPr>
          <a:xfrm flipV="1">
            <a:off x="5214257" y="4261645"/>
            <a:ext cx="2394857" cy="138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C95A222-AA78-5C3D-FAAA-6F529CD989B5}"/>
              </a:ext>
            </a:extLst>
          </p:cNvPr>
          <p:cNvSpPr txBox="1"/>
          <p:nvPr/>
        </p:nvSpPr>
        <p:spPr>
          <a:xfrm>
            <a:off x="8242285" y="593015"/>
            <a:ext cx="3059171" cy="461665"/>
          </a:xfrm>
          <a:prstGeom prst="rect">
            <a:avLst/>
          </a:prstGeom>
          <a:noFill/>
        </p:spPr>
        <p:txBody>
          <a:bodyPr wrap="none" rtlCol="0">
            <a:spAutoFit/>
          </a:bodyPr>
          <a:lstStyle/>
          <a:p>
            <a:r>
              <a:rPr lang="en-US" sz="2400" dirty="0"/>
              <a:t>Entropy in phase space</a:t>
            </a:r>
          </a:p>
        </p:txBody>
      </p:sp>
    </p:spTree>
    <p:extLst>
      <p:ext uri="{BB962C8B-B14F-4D97-AF65-F5344CB8AC3E}">
        <p14:creationId xmlns:p14="http://schemas.microsoft.com/office/powerpoint/2010/main" val="178613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project</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255797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83B3D-62AF-62E8-73B4-A64948E13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E670A6-C2BB-0B27-A074-BA3FF96A1CE5}"/>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5C80D5B-78C9-F2D8-5464-A0371B166B59}"/>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6237C2E7-A512-F2C2-DDF4-FA03532E5EFE}"/>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9326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237EA-48EC-A234-9C88-625AF7CA73E3}"/>
              </a:ext>
            </a:extLst>
          </p:cNvPr>
          <p:cNvSpPr txBox="1"/>
          <p:nvPr/>
        </p:nvSpPr>
        <p:spPr>
          <a:xfrm>
            <a:off x="186077" y="1370854"/>
            <a:ext cx="6213432" cy="646331"/>
          </a:xfrm>
          <a:prstGeom prst="rect">
            <a:avLst/>
          </a:prstGeom>
          <a:noFill/>
        </p:spPr>
        <p:txBody>
          <a:bodyPr wrap="none" rtlCol="0">
            <a:spAutoFit/>
          </a:bodyPr>
          <a:lstStyle/>
          <a:p>
            <a:r>
              <a:rPr lang="en-US" dirty="0"/>
              <a:t>Sometimes coherence (and therefore quantum effects)</a:t>
            </a:r>
            <a:br>
              <a:rPr lang="en-US" dirty="0"/>
            </a:br>
            <a:r>
              <a:rPr lang="en-US" dirty="0"/>
              <a:t>can be lost through interaction with environment (decoherence)</a:t>
            </a:r>
          </a:p>
        </p:txBody>
      </p:sp>
      <p:sp>
        <p:nvSpPr>
          <p:cNvPr id="4" name="TextBox 3">
            <a:extLst>
              <a:ext uri="{FF2B5EF4-FFF2-40B4-BE49-F238E27FC236}">
                <a16:creationId xmlns:a16="http://schemas.microsoft.com/office/drawing/2014/main" id="{482F0DA5-993A-DD40-D62D-B4DA5EE6BC04}"/>
              </a:ext>
            </a:extLst>
          </p:cNvPr>
          <p:cNvSpPr txBox="1"/>
          <p:nvPr/>
        </p:nvSpPr>
        <p:spPr>
          <a:xfrm>
            <a:off x="1404106" y="192839"/>
            <a:ext cx="9383787" cy="523220"/>
          </a:xfrm>
          <a:prstGeom prst="rect">
            <a:avLst/>
          </a:prstGeom>
          <a:noFill/>
        </p:spPr>
        <p:txBody>
          <a:bodyPr wrap="none" rtlCol="0">
            <a:spAutoFit/>
          </a:bodyPr>
          <a:lstStyle/>
          <a:p>
            <a:r>
              <a:rPr lang="en-US" sz="2800" dirty="0"/>
              <a:t>Let’s review some cases and see if we can find common ground</a:t>
            </a:r>
          </a:p>
        </p:txBody>
      </p:sp>
      <p:sp>
        <p:nvSpPr>
          <p:cNvPr id="5" name="TextBox 4">
            <a:extLst>
              <a:ext uri="{FF2B5EF4-FFF2-40B4-BE49-F238E27FC236}">
                <a16:creationId xmlns:a16="http://schemas.microsoft.com/office/drawing/2014/main" id="{A00AF148-AD0B-5794-6614-EA6BD69B0056}"/>
              </a:ext>
            </a:extLst>
          </p:cNvPr>
          <p:cNvSpPr txBox="1"/>
          <p:nvPr/>
        </p:nvSpPr>
        <p:spPr>
          <a:xfrm>
            <a:off x="1404106" y="5542905"/>
            <a:ext cx="7474931" cy="646331"/>
          </a:xfrm>
          <a:prstGeom prst="rect">
            <a:avLst/>
          </a:prstGeom>
          <a:noFill/>
        </p:spPr>
        <p:txBody>
          <a:bodyPr wrap="none" rtlCol="0">
            <a:spAutoFit/>
          </a:bodyPr>
          <a:lstStyle/>
          <a:p>
            <a:r>
              <a:rPr lang="en-US" dirty="0"/>
              <a:t>Many quantum effects are difficult/impossible to achieve at high temperature</a:t>
            </a:r>
          </a:p>
          <a:p>
            <a:r>
              <a:rPr lang="en-US" dirty="0"/>
              <a:t>(e.g. superconductivity, topological insulators, quantum Hall effect, …)</a:t>
            </a:r>
          </a:p>
        </p:txBody>
      </p:sp>
      <p:sp>
        <p:nvSpPr>
          <p:cNvPr id="6" name="TextBox 5">
            <a:extLst>
              <a:ext uri="{FF2B5EF4-FFF2-40B4-BE49-F238E27FC236}">
                <a16:creationId xmlns:a16="http://schemas.microsoft.com/office/drawing/2014/main" id="{F86DBEB0-528F-3E95-3623-39F341BE5100}"/>
              </a:ext>
            </a:extLst>
          </p:cNvPr>
          <p:cNvSpPr txBox="1"/>
          <p:nvPr/>
        </p:nvSpPr>
        <p:spPr>
          <a:xfrm>
            <a:off x="186077" y="3355918"/>
            <a:ext cx="3794950" cy="646331"/>
          </a:xfrm>
          <a:prstGeom prst="rect">
            <a:avLst/>
          </a:prstGeom>
          <a:noFill/>
        </p:spPr>
        <p:txBody>
          <a:bodyPr wrap="none" rtlCol="0">
            <a:spAutoFit/>
          </a:bodyPr>
          <a:lstStyle/>
          <a:p>
            <a:r>
              <a:rPr lang="en-US" dirty="0"/>
              <a:t>Superconductivity can be achieved</a:t>
            </a:r>
            <a:br>
              <a:rPr lang="en-US" dirty="0"/>
            </a:br>
            <a:r>
              <a:rPr lang="en-US" dirty="0"/>
              <a:t>at high temperature and high pressure</a:t>
            </a:r>
          </a:p>
        </p:txBody>
      </p:sp>
      <p:sp>
        <p:nvSpPr>
          <p:cNvPr id="7" name="TextBox 6">
            <a:extLst>
              <a:ext uri="{FF2B5EF4-FFF2-40B4-BE49-F238E27FC236}">
                <a16:creationId xmlns:a16="http://schemas.microsoft.com/office/drawing/2014/main" id="{411194E2-658A-6BE7-61CE-C54598001AF3}"/>
              </a:ext>
            </a:extLst>
          </p:cNvPr>
          <p:cNvSpPr txBox="1"/>
          <p:nvPr/>
        </p:nvSpPr>
        <p:spPr>
          <a:xfrm>
            <a:off x="8185607" y="2806316"/>
            <a:ext cx="3679725" cy="646331"/>
          </a:xfrm>
          <a:prstGeom prst="rect">
            <a:avLst/>
          </a:prstGeom>
          <a:noFill/>
        </p:spPr>
        <p:txBody>
          <a:bodyPr wrap="none" rtlCol="0">
            <a:spAutoFit/>
          </a:bodyPr>
          <a:lstStyle/>
          <a:p>
            <a:pPr algn="r"/>
            <a:r>
              <a:rPr lang="en-US" dirty="0"/>
              <a:t>For Bose Einstein Condensates</a:t>
            </a:r>
            <a:br>
              <a:rPr lang="en-US" dirty="0"/>
            </a:br>
            <a:r>
              <a:rPr lang="en-US" dirty="0"/>
              <a:t>you need high density in phase space</a:t>
            </a:r>
          </a:p>
        </p:txBody>
      </p:sp>
      <p:sp>
        <p:nvSpPr>
          <p:cNvPr id="8" name="TextBox 7">
            <a:extLst>
              <a:ext uri="{FF2B5EF4-FFF2-40B4-BE49-F238E27FC236}">
                <a16:creationId xmlns:a16="http://schemas.microsoft.com/office/drawing/2014/main" id="{DE276F58-0419-C0D0-A5FA-72AA96495B59}"/>
              </a:ext>
            </a:extLst>
          </p:cNvPr>
          <p:cNvSpPr txBox="1"/>
          <p:nvPr/>
        </p:nvSpPr>
        <p:spPr>
          <a:xfrm>
            <a:off x="6507430" y="1081551"/>
            <a:ext cx="5498493" cy="646331"/>
          </a:xfrm>
          <a:prstGeom prst="rect">
            <a:avLst/>
          </a:prstGeom>
          <a:noFill/>
        </p:spPr>
        <p:txBody>
          <a:bodyPr wrap="none" rtlCol="0">
            <a:spAutoFit/>
          </a:bodyPr>
          <a:lstStyle/>
          <a:p>
            <a:pPr algn="ctr"/>
            <a:r>
              <a:rPr lang="en-US" dirty="0"/>
              <a:t>For massive particles moving in an electromagnetic field,</a:t>
            </a:r>
            <a:br>
              <a:rPr lang="en-US" dirty="0"/>
            </a:br>
            <a:r>
              <a:rPr lang="en-US" dirty="0"/>
              <a:t>you often can use classical mechanics</a:t>
            </a:r>
          </a:p>
        </p:txBody>
      </p:sp>
      <p:sp>
        <p:nvSpPr>
          <p:cNvPr id="9" name="TextBox 8">
            <a:extLst>
              <a:ext uri="{FF2B5EF4-FFF2-40B4-BE49-F238E27FC236}">
                <a16:creationId xmlns:a16="http://schemas.microsoft.com/office/drawing/2014/main" id="{6D85756B-ECE5-0F3F-681D-729297503F6A}"/>
              </a:ext>
            </a:extLst>
          </p:cNvPr>
          <p:cNvSpPr txBox="1"/>
          <p:nvPr/>
        </p:nvSpPr>
        <p:spPr>
          <a:xfrm>
            <a:off x="1720728" y="2206752"/>
            <a:ext cx="4520597" cy="369332"/>
          </a:xfrm>
          <a:prstGeom prst="rect">
            <a:avLst/>
          </a:prstGeom>
          <a:noFill/>
        </p:spPr>
        <p:txBody>
          <a:bodyPr wrap="none" rtlCol="0">
            <a:spAutoFit/>
          </a:bodyPr>
          <a:lstStyle/>
          <a:p>
            <a:r>
              <a:rPr lang="en-US" dirty="0"/>
              <a:t>Environment introduces entropy in the system</a:t>
            </a:r>
          </a:p>
        </p:txBody>
      </p:sp>
      <p:cxnSp>
        <p:nvCxnSpPr>
          <p:cNvPr id="11" name="Straight Arrow Connector 10">
            <a:extLst>
              <a:ext uri="{FF2B5EF4-FFF2-40B4-BE49-F238E27FC236}">
                <a16:creationId xmlns:a16="http://schemas.microsoft.com/office/drawing/2014/main" id="{1CB7D786-14F5-B862-F2E7-83C7F54A1FEB}"/>
              </a:ext>
            </a:extLst>
          </p:cNvPr>
          <p:cNvCxnSpPr/>
          <p:nvPr/>
        </p:nvCxnSpPr>
        <p:spPr>
          <a:xfrm>
            <a:off x="3553968" y="2017185"/>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806990-A2A5-6F36-7643-52BD2C498350}"/>
              </a:ext>
            </a:extLst>
          </p:cNvPr>
          <p:cNvSpPr txBox="1"/>
          <p:nvPr/>
        </p:nvSpPr>
        <p:spPr>
          <a:xfrm>
            <a:off x="3779520" y="4945453"/>
            <a:ext cx="3773662" cy="369332"/>
          </a:xfrm>
          <a:prstGeom prst="rect">
            <a:avLst/>
          </a:prstGeom>
          <a:noFill/>
        </p:spPr>
        <p:txBody>
          <a:bodyPr wrap="none" rtlCol="0">
            <a:spAutoFit/>
          </a:bodyPr>
          <a:lstStyle/>
          <a:p>
            <a:r>
              <a:rPr lang="en-US" dirty="0"/>
              <a:t>High temperature means high entropy</a:t>
            </a:r>
          </a:p>
        </p:txBody>
      </p:sp>
      <p:sp>
        <p:nvSpPr>
          <p:cNvPr id="13" name="TextBox 12">
            <a:extLst>
              <a:ext uri="{FF2B5EF4-FFF2-40B4-BE49-F238E27FC236}">
                <a16:creationId xmlns:a16="http://schemas.microsoft.com/office/drawing/2014/main" id="{1B9220FC-A85C-5A8F-9C5D-5A3D366E8B1B}"/>
              </a:ext>
            </a:extLst>
          </p:cNvPr>
          <p:cNvSpPr txBox="1"/>
          <p:nvPr/>
        </p:nvSpPr>
        <p:spPr>
          <a:xfrm>
            <a:off x="1065241" y="4171518"/>
            <a:ext cx="3328668" cy="369332"/>
          </a:xfrm>
          <a:prstGeom prst="rect">
            <a:avLst/>
          </a:prstGeom>
          <a:noFill/>
        </p:spPr>
        <p:txBody>
          <a:bodyPr wrap="none" rtlCol="0">
            <a:spAutoFit/>
          </a:bodyPr>
          <a:lstStyle/>
          <a:p>
            <a:r>
              <a:rPr lang="en-US" dirty="0"/>
              <a:t>High pressure means low entropy</a:t>
            </a:r>
          </a:p>
        </p:txBody>
      </p:sp>
      <p:cxnSp>
        <p:nvCxnSpPr>
          <p:cNvPr id="14" name="Straight Arrow Connector 13">
            <a:extLst>
              <a:ext uri="{FF2B5EF4-FFF2-40B4-BE49-F238E27FC236}">
                <a16:creationId xmlns:a16="http://schemas.microsoft.com/office/drawing/2014/main" id="{1124AA81-240E-3A8E-F0B9-BABE656AB6AC}"/>
              </a:ext>
            </a:extLst>
          </p:cNvPr>
          <p:cNvCxnSpPr/>
          <p:nvPr/>
        </p:nvCxnSpPr>
        <p:spPr>
          <a:xfrm>
            <a:off x="2322576" y="4004226"/>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C6993E-9877-8DC1-BFA2-D7C7C894A1C0}"/>
              </a:ext>
            </a:extLst>
          </p:cNvPr>
          <p:cNvCxnSpPr>
            <a:cxnSpLocks/>
          </p:cNvCxnSpPr>
          <p:nvPr/>
        </p:nvCxnSpPr>
        <p:spPr>
          <a:xfrm flipV="1">
            <a:off x="5413248" y="5289620"/>
            <a:ext cx="109728" cy="29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113631-4036-3EE4-5BD6-3C83ACC20CA3}"/>
              </a:ext>
            </a:extLst>
          </p:cNvPr>
          <p:cNvCxnSpPr>
            <a:cxnSpLocks/>
          </p:cNvCxnSpPr>
          <p:nvPr/>
        </p:nvCxnSpPr>
        <p:spPr>
          <a:xfrm flipH="1">
            <a:off x="9256676" y="1748883"/>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3D4F8F1-17EB-C091-0F9B-E15F161F8DDA}"/>
              </a:ext>
            </a:extLst>
          </p:cNvPr>
          <p:cNvSpPr txBox="1"/>
          <p:nvPr/>
        </p:nvSpPr>
        <p:spPr>
          <a:xfrm>
            <a:off x="6955043" y="2000454"/>
            <a:ext cx="4499245" cy="369332"/>
          </a:xfrm>
          <a:prstGeom prst="rect">
            <a:avLst/>
          </a:prstGeom>
          <a:noFill/>
        </p:spPr>
        <p:txBody>
          <a:bodyPr wrap="none" rtlCol="0">
            <a:spAutoFit/>
          </a:bodyPr>
          <a:lstStyle/>
          <a:p>
            <a:r>
              <a:rPr lang="en-US" dirty="0"/>
              <a:t>Low precision description means high entropy</a:t>
            </a:r>
          </a:p>
        </p:txBody>
      </p:sp>
      <p:sp>
        <p:nvSpPr>
          <p:cNvPr id="23" name="TextBox 22">
            <a:extLst>
              <a:ext uri="{FF2B5EF4-FFF2-40B4-BE49-F238E27FC236}">
                <a16:creationId xmlns:a16="http://schemas.microsoft.com/office/drawing/2014/main" id="{3E0B74B6-4C9A-AF17-673B-146F6F73BCB1}"/>
              </a:ext>
            </a:extLst>
          </p:cNvPr>
          <p:cNvSpPr txBox="1"/>
          <p:nvPr/>
        </p:nvSpPr>
        <p:spPr>
          <a:xfrm>
            <a:off x="7602025" y="3704511"/>
            <a:ext cx="4403898" cy="369332"/>
          </a:xfrm>
          <a:prstGeom prst="rect">
            <a:avLst/>
          </a:prstGeom>
          <a:noFill/>
        </p:spPr>
        <p:txBody>
          <a:bodyPr wrap="none" rtlCol="0">
            <a:spAutoFit/>
          </a:bodyPr>
          <a:lstStyle/>
          <a:p>
            <a:r>
              <a:rPr lang="en-US" dirty="0"/>
              <a:t>High phase space density means low entropy</a:t>
            </a:r>
          </a:p>
        </p:txBody>
      </p:sp>
      <p:cxnSp>
        <p:nvCxnSpPr>
          <p:cNvPr id="24" name="Straight Arrow Connector 23">
            <a:extLst>
              <a:ext uri="{FF2B5EF4-FFF2-40B4-BE49-F238E27FC236}">
                <a16:creationId xmlns:a16="http://schemas.microsoft.com/office/drawing/2014/main" id="{B692AFC7-56D1-AF18-4950-20AA67452365}"/>
              </a:ext>
            </a:extLst>
          </p:cNvPr>
          <p:cNvCxnSpPr>
            <a:cxnSpLocks/>
          </p:cNvCxnSpPr>
          <p:nvPr/>
        </p:nvCxnSpPr>
        <p:spPr>
          <a:xfrm flipH="1">
            <a:off x="10025469" y="3426091"/>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48B962-F344-47AB-DD36-EFE73934FD05}"/>
                  </a:ext>
                </a:extLst>
              </p:cNvPr>
              <p:cNvSpPr txBox="1"/>
              <p:nvPr/>
            </p:nvSpPr>
            <p:spPr>
              <a:xfrm>
                <a:off x="3876802" y="2729937"/>
                <a:ext cx="4228017" cy="1938992"/>
              </a:xfrm>
              <a:prstGeom prst="rect">
                <a:avLst/>
              </a:prstGeom>
              <a:noFill/>
            </p:spPr>
            <p:txBody>
              <a:bodyPr wrap="none" rtlCol="0">
                <a:spAutoFit/>
              </a:bodyPr>
              <a:lstStyle/>
              <a:p>
                <a:pPr algn="ctr"/>
                <a:r>
                  <a:rPr lang="en-US" sz="4000" dirty="0">
                    <a:solidFill>
                      <a:schemeClr val="accent6">
                        <a:lumMod val="75000"/>
                      </a:schemeClr>
                    </a:solidFill>
                  </a:rPr>
                  <a:t>Classical mechanics</a:t>
                </a:r>
              </a:p>
              <a:p>
                <a:pPr algn="ctr"/>
                <a14:m>
                  <m:oMathPara xmlns:m="http://schemas.openxmlformats.org/officeDocument/2006/math">
                    <m:oMathParaPr>
                      <m:jc m:val="centerGroup"/>
                    </m:oMathParaPr>
                    <m:oMath xmlns:m="http://schemas.openxmlformats.org/officeDocument/2006/math">
                      <m:r>
                        <a:rPr lang="en-US" sz="400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4000" dirty="0">
                  <a:solidFill>
                    <a:schemeClr val="accent6">
                      <a:lumMod val="75000"/>
                    </a:schemeClr>
                  </a:solidFill>
                </a:endParaRPr>
              </a:p>
              <a:p>
                <a:pPr algn="ctr"/>
                <a:r>
                  <a:rPr lang="en-US" sz="4000" dirty="0">
                    <a:solidFill>
                      <a:schemeClr val="accent6">
                        <a:lumMod val="75000"/>
                      </a:schemeClr>
                    </a:solidFill>
                  </a:rPr>
                  <a:t>High entropy?</a:t>
                </a:r>
              </a:p>
            </p:txBody>
          </p:sp>
        </mc:Choice>
        <mc:Fallback xmlns="">
          <p:sp>
            <p:nvSpPr>
              <p:cNvPr id="25" name="TextBox 24">
                <a:extLst>
                  <a:ext uri="{FF2B5EF4-FFF2-40B4-BE49-F238E27FC236}">
                    <a16:creationId xmlns:a16="http://schemas.microsoft.com/office/drawing/2014/main" id="{BA48B962-F344-47AB-DD36-EFE73934FD05}"/>
                  </a:ext>
                </a:extLst>
              </p:cNvPr>
              <p:cNvSpPr txBox="1">
                <a:spLocks noRot="1" noChangeAspect="1" noMove="1" noResize="1" noEditPoints="1" noAdjustHandles="1" noChangeArrowheads="1" noChangeShapeType="1" noTextEdit="1"/>
              </p:cNvSpPr>
              <p:nvPr/>
            </p:nvSpPr>
            <p:spPr>
              <a:xfrm>
                <a:off x="3876802" y="2729937"/>
                <a:ext cx="4228017" cy="1938992"/>
              </a:xfrm>
              <a:prstGeom prst="rect">
                <a:avLst/>
              </a:prstGeom>
              <a:blipFill>
                <a:blip r:embed="rId2"/>
                <a:stretch>
                  <a:fillRect l="-4611" t="-5660" r="-4467" b="-12579"/>
                </a:stretch>
              </a:blipFill>
            </p:spPr>
            <p:txBody>
              <a:bodyPr/>
              <a:lstStyle/>
              <a:p>
                <a:r>
                  <a:rPr lang="en-US">
                    <a:noFill/>
                  </a:rPr>
                  <a:t> </a:t>
                </a:r>
              </a:p>
            </p:txBody>
          </p:sp>
        </mc:Fallback>
      </mc:AlternateContent>
    </p:spTree>
    <p:extLst>
      <p:ext uri="{BB962C8B-B14F-4D97-AF65-F5344CB8AC3E}">
        <p14:creationId xmlns:p14="http://schemas.microsoft.com/office/powerpoint/2010/main" val="4439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P spid="13" grpId="0"/>
      <p:bldP spid="22"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CCD8-1271-B954-03A8-7458D53F3C9D}"/>
              </a:ext>
            </a:extLst>
          </p:cNvPr>
          <p:cNvSpPr>
            <a:spLocks noGrp="1"/>
          </p:cNvSpPr>
          <p:nvPr>
            <p:ph type="title"/>
          </p:nvPr>
        </p:nvSpPr>
        <p:spPr/>
        <p:txBody>
          <a:bodyPr>
            <a:normAutofit/>
          </a:bodyPr>
          <a:lstStyle/>
          <a:p>
            <a:r>
              <a:rPr lang="en-US" dirty="0"/>
              <a:t>What’s the problem</a:t>
            </a:r>
            <a:br>
              <a:rPr lang="en-US" dirty="0"/>
            </a:br>
            <a:r>
              <a:rPr lang="en-US" dirty="0"/>
              <a:t>with classical mechanics</a:t>
            </a:r>
            <a:br>
              <a:rPr lang="en-US" dirty="0"/>
            </a:br>
            <a:r>
              <a:rPr lang="en-US" dirty="0"/>
              <a:t>and low entropy?</a:t>
            </a:r>
          </a:p>
        </p:txBody>
      </p:sp>
      <p:sp>
        <p:nvSpPr>
          <p:cNvPr id="3" name="Text Placeholder 2">
            <a:extLst>
              <a:ext uri="{FF2B5EF4-FFF2-40B4-BE49-F238E27FC236}">
                <a16:creationId xmlns:a16="http://schemas.microsoft.com/office/drawing/2014/main" id="{94FDCDFE-FF7E-65E5-0CC6-8211A90470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D746-7984-1D65-EE0C-5EC0254565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9CF9CA-50E7-2DD1-72EA-54592E3CFB7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CD6B786-8385-71B5-8FB6-0CF01EDA4A34}"/>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406D3508-C426-2ED8-F8DA-F3A4024546F1}"/>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F7118F96-5CCD-8781-2768-C30DAC29DA17}"/>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16DCA2-8B1B-001D-ACEB-733D54F33DDE}"/>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2016DCA2-8B1B-001D-ACEB-733D54F33DDE}"/>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F748DAF-B62F-2C14-CF92-5F25E7C4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6AFD5CDF-17CE-D915-9E67-30626D38F66E}"/>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878376BE-4302-96B6-0476-44109A3C4D37}"/>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F3CFDF-BD5F-1CD5-30FE-A72F431B23C9}"/>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890BC075-25CA-129D-A726-698C515F9BB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7411F66F-E323-43CC-49EE-2AFF00F5DE24}"/>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6049DE-6507-A2D6-9593-913FF9456630}"/>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DD9DA4-F329-EC63-9177-171C007066B0}"/>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2B550157-BF78-42DC-81E0-16647D05F42C}"/>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072A5-1752-72D9-FFAD-F69851333C7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98EB7CF-E85D-B76E-3068-DAC84DB13CE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06CFB9F-E4BB-5185-D84C-4BDDCD555934}"/>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F06CFB9F-E4BB-5185-D84C-4BDDCD555934}"/>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FDD5716-E6F4-6F41-134E-B013763A51A0}"/>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CEB9A87-BBB8-7532-9A01-0F812FC06F8D}"/>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0CEB9A87-BBB8-7532-9A01-0F812FC06F8D}"/>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5518D0A7-D7EB-9404-B131-C8E2D262DB50}"/>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FACBDF-A53B-836A-8540-6776AD1E79EE}"/>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E578C011-48B3-D0A9-13DE-B8EAA053D6BD}"/>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D8E505-A153-5BC9-301A-DB2B685FFAAC}"/>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81A67E-BF85-F320-4B1F-CBAF2FFE8F9B}"/>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20364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P spid="9" grpId="0"/>
      <p:bldP spid="23" grpId="0"/>
      <p:bldP spid="38" grpId="0"/>
      <p:bldP spid="39" grpId="0"/>
      <p:bldP spid="40" grpId="0"/>
      <p:bldP spid="45" grpId="0" animBg="1"/>
      <p:bldP spid="49" grpId="0"/>
    </p:bldLst>
  </p:timing>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59183</TotalTime>
  <Words>2578</Words>
  <Application>Microsoft Office PowerPoint</Application>
  <PresentationFormat>Widescreen</PresentationFormat>
  <Paragraphs>381</Paragraphs>
  <Slides>53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Black</vt:lpstr>
      <vt:lpstr>Calibri</vt:lpstr>
      <vt:lpstr>Calibri Light</vt:lpstr>
      <vt:lpstr>Cambria Math</vt:lpstr>
      <vt:lpstr>Times New Roman</vt:lpstr>
      <vt:lpstr>Office Theme</vt:lpstr>
      <vt:lpstr>Classical mechanics as the high-entropy limit of quantum mechanics </vt:lpstr>
      <vt:lpstr>Main goal of the program</vt:lpstr>
      <vt:lpstr>PowerPoint Presentation</vt:lpstr>
      <vt:lpstr>PowerPoint Presentation</vt:lpstr>
      <vt:lpstr>PowerPoint Presentation</vt:lpstr>
      <vt:lpstr>PowerPoint Presentation</vt:lpstr>
      <vt:lpstr>PowerPoint Presentation</vt:lpstr>
      <vt:lpstr>What’s the problem with classical mechanics and low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classical mechanics recovered at high entropy? Why?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about our project</vt:lpstr>
      <vt:lpstr>PowerPoint Presentation</vt:lpstr>
      <vt:lpstr>PowerPoint Presentation</vt:lpstr>
      <vt:lpstr>PowerPoint Presentation</vt:lpstr>
      <vt:lpstr>Main goal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232</cp:revision>
  <dcterms:created xsi:type="dcterms:W3CDTF">2021-04-07T15:17:47Z</dcterms:created>
  <dcterms:modified xsi:type="dcterms:W3CDTF">2026-02-23T22:44:20Z</dcterms:modified>
</cp:coreProperties>
</file>